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webextensions/webextension1.xml" ContentType="application/vnd.ms-office.webextensio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webextensions/webextension2.xml" ContentType="application/vnd.ms-office.webextension+xml"/>
  <Override PartName="/ppt/notesSlides/notesSlide17.xml" ContentType="application/vnd.openxmlformats-officedocument.presentationml.notesSlide+xml"/>
  <Override PartName="/ppt/webextensions/webextension3.xml" ContentType="application/vnd.ms-office.webextension+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873" r:id="rId2"/>
    <p:sldMasterId id="2147483885" r:id="rId3"/>
    <p:sldMasterId id="2147483909" r:id="rId4"/>
    <p:sldMasterId id="2147483921" r:id="rId5"/>
  </p:sldMasterIdLst>
  <p:notesMasterIdLst>
    <p:notesMasterId r:id="rId40"/>
  </p:notesMasterIdLst>
  <p:handoutMasterIdLst>
    <p:handoutMasterId r:id="rId41"/>
  </p:handoutMasterIdLst>
  <p:sldIdLst>
    <p:sldId id="277" r:id="rId6"/>
    <p:sldId id="317" r:id="rId7"/>
    <p:sldId id="308" r:id="rId8"/>
    <p:sldId id="257" r:id="rId9"/>
    <p:sldId id="301" r:id="rId10"/>
    <p:sldId id="304" r:id="rId11"/>
    <p:sldId id="303" r:id="rId12"/>
    <p:sldId id="305" r:id="rId13"/>
    <p:sldId id="309" r:id="rId14"/>
    <p:sldId id="271" r:id="rId15"/>
    <p:sldId id="296" r:id="rId16"/>
    <p:sldId id="297" r:id="rId17"/>
    <p:sldId id="280" r:id="rId18"/>
    <p:sldId id="283" r:id="rId19"/>
    <p:sldId id="298" r:id="rId20"/>
    <p:sldId id="311" r:id="rId21"/>
    <p:sldId id="312" r:id="rId22"/>
    <p:sldId id="285" r:id="rId23"/>
    <p:sldId id="294" r:id="rId24"/>
    <p:sldId id="318" r:id="rId25"/>
    <p:sldId id="292" r:id="rId26"/>
    <p:sldId id="270" r:id="rId27"/>
    <p:sldId id="289" r:id="rId28"/>
    <p:sldId id="313" r:id="rId29"/>
    <p:sldId id="328" r:id="rId30"/>
    <p:sldId id="329" r:id="rId31"/>
    <p:sldId id="330" r:id="rId32"/>
    <p:sldId id="331" r:id="rId33"/>
    <p:sldId id="332" r:id="rId34"/>
    <p:sldId id="333" r:id="rId35"/>
    <p:sldId id="334" r:id="rId36"/>
    <p:sldId id="335" r:id="rId37"/>
    <p:sldId id="336" r:id="rId38"/>
    <p:sldId id="314"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68133" autoAdjust="0"/>
  </p:normalViewPr>
  <p:slideViewPr>
    <p:cSldViewPr>
      <p:cViewPr varScale="1">
        <p:scale>
          <a:sx n="68" d="100"/>
          <a:sy n="68" d="100"/>
        </p:scale>
        <p:origin x="710"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8" d="100"/>
          <a:sy n="68" d="100"/>
        </p:scale>
        <p:origin x="224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F51B0-64F1-420A-A498-D164A8988A4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599B616-0BE9-4B40-981F-0716FBBD80E8}" type="pres">
      <dgm:prSet presAssocID="{878F51B0-64F1-420A-A498-D164A8988A40}" presName="Name0" presStyleCnt="0">
        <dgm:presLayoutVars>
          <dgm:dir/>
          <dgm:resizeHandles val="exact"/>
        </dgm:presLayoutVars>
      </dgm:prSet>
      <dgm:spPr/>
    </dgm:pt>
  </dgm:ptLst>
  <dgm:cxnLst>
    <dgm:cxn modelId="{77B53D57-BB23-4688-B3EC-18A1994DC12F}" type="presOf" srcId="{878F51B0-64F1-420A-A498-D164A8988A40}" destId="{2599B616-0BE9-4B40-981F-0716FBBD80E8}" srcOrd="0"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1C1289-264B-4BFC-B3E2-8BB669980406}" type="doc">
      <dgm:prSet loTypeId="urn:microsoft.com/office/officeart/2005/8/layout/process1" loCatId="process" qsTypeId="urn:microsoft.com/office/officeart/2005/8/quickstyle/simple5" qsCatId="simple" csTypeId="urn:microsoft.com/office/officeart/2005/8/colors/colorful2" csCatId="colorful" phldr="1"/>
      <dgm:spPr/>
    </dgm:pt>
    <dgm:pt modelId="{27058E74-48C2-4192-A496-29740E8A6BC7}">
      <dgm:prSet phldrT="[Text]" custT="1"/>
      <dgm:spPr/>
      <dgm:t>
        <a:bodyPr/>
        <a:lstStyle/>
        <a:p>
          <a:r>
            <a:rPr lang="en-US" sz="3200" dirty="0" smtClean="0"/>
            <a:t>Geotech</a:t>
          </a:r>
          <a:endParaRPr lang="en-US" sz="3200" dirty="0"/>
        </a:p>
      </dgm:t>
    </dgm:pt>
    <dgm:pt modelId="{7EEB0557-89DF-43A4-AE68-C77DCE16F0F2}" type="parTrans" cxnId="{2C49B5E0-FF8A-4984-B58B-4B883B7E0980}">
      <dgm:prSet/>
      <dgm:spPr/>
      <dgm:t>
        <a:bodyPr/>
        <a:lstStyle/>
        <a:p>
          <a:endParaRPr lang="en-US"/>
        </a:p>
      </dgm:t>
    </dgm:pt>
    <dgm:pt modelId="{F759CF0E-53CE-4207-ABC5-6C3389F6FCEC}" type="sibTrans" cxnId="{2C49B5E0-FF8A-4984-B58B-4B883B7E0980}">
      <dgm:prSet/>
      <dgm:spPr/>
      <dgm:t>
        <a:bodyPr/>
        <a:lstStyle/>
        <a:p>
          <a:endParaRPr lang="en-US" dirty="0"/>
        </a:p>
      </dgm:t>
    </dgm:pt>
    <dgm:pt modelId="{51939FC9-6DDE-4699-BECA-CF98B5A03AE1}">
      <dgm:prSet phldrT="[Text]" custT="1"/>
      <dgm:spPr/>
      <dgm:t>
        <a:bodyPr/>
        <a:lstStyle/>
        <a:p>
          <a:r>
            <a:rPr lang="en-US" sz="3200" dirty="0" smtClean="0"/>
            <a:t>Field Observation &amp; Field Testing</a:t>
          </a:r>
          <a:endParaRPr lang="en-US" sz="3200" dirty="0"/>
        </a:p>
      </dgm:t>
    </dgm:pt>
    <dgm:pt modelId="{DDD3CF67-FDF3-4A68-9263-B6629E6F0D6E}" type="parTrans" cxnId="{4CB2614B-9C3B-4400-B090-34225955BE76}">
      <dgm:prSet/>
      <dgm:spPr/>
      <dgm:t>
        <a:bodyPr/>
        <a:lstStyle/>
        <a:p>
          <a:endParaRPr lang="en-US"/>
        </a:p>
      </dgm:t>
    </dgm:pt>
    <dgm:pt modelId="{66B0EF72-4CFB-4734-A17E-73495A3C4CF3}" type="sibTrans" cxnId="{4CB2614B-9C3B-4400-B090-34225955BE76}">
      <dgm:prSet/>
      <dgm:spPr/>
      <dgm:t>
        <a:bodyPr/>
        <a:lstStyle/>
        <a:p>
          <a:endParaRPr lang="en-US"/>
        </a:p>
      </dgm:t>
    </dgm:pt>
    <dgm:pt modelId="{EC9C6FB3-9DAB-465E-8E79-CBA2402D5D1D}" type="pres">
      <dgm:prSet presAssocID="{A11C1289-264B-4BFC-B3E2-8BB669980406}" presName="Name0" presStyleCnt="0">
        <dgm:presLayoutVars>
          <dgm:dir/>
          <dgm:resizeHandles val="exact"/>
        </dgm:presLayoutVars>
      </dgm:prSet>
      <dgm:spPr/>
    </dgm:pt>
    <dgm:pt modelId="{F9684F38-E2E8-47AE-AC9B-A78C05FC36CE}" type="pres">
      <dgm:prSet presAssocID="{27058E74-48C2-4192-A496-29740E8A6BC7}" presName="node" presStyleLbl="node1" presStyleIdx="0" presStyleCnt="2" custScaleX="50388">
        <dgm:presLayoutVars>
          <dgm:bulletEnabled val="1"/>
        </dgm:presLayoutVars>
      </dgm:prSet>
      <dgm:spPr/>
      <dgm:t>
        <a:bodyPr/>
        <a:lstStyle/>
        <a:p>
          <a:endParaRPr lang="en-US"/>
        </a:p>
      </dgm:t>
    </dgm:pt>
    <dgm:pt modelId="{026ED349-58B1-43DE-B635-93A53046FC97}" type="pres">
      <dgm:prSet presAssocID="{F759CF0E-53CE-4207-ABC5-6C3389F6FCEC}" presName="sibTrans" presStyleLbl="sibTrans2D1" presStyleIdx="0" presStyleCnt="1" custScaleX="115371" custScaleY="91945"/>
      <dgm:spPr/>
      <dgm:t>
        <a:bodyPr/>
        <a:lstStyle/>
        <a:p>
          <a:endParaRPr lang="en-US"/>
        </a:p>
      </dgm:t>
    </dgm:pt>
    <dgm:pt modelId="{9DD3D4A1-63C9-4EDF-86F0-579FA7C10974}" type="pres">
      <dgm:prSet presAssocID="{F759CF0E-53CE-4207-ABC5-6C3389F6FCEC}" presName="connectorText" presStyleLbl="sibTrans2D1" presStyleIdx="0" presStyleCnt="1"/>
      <dgm:spPr/>
      <dgm:t>
        <a:bodyPr/>
        <a:lstStyle/>
        <a:p>
          <a:endParaRPr lang="en-US"/>
        </a:p>
      </dgm:t>
    </dgm:pt>
    <dgm:pt modelId="{093DA665-D3A3-4C9A-805C-87B49992542C}" type="pres">
      <dgm:prSet presAssocID="{51939FC9-6DDE-4699-BECA-CF98B5A03AE1}" presName="node" presStyleLbl="node1" presStyleIdx="1" presStyleCnt="2" custScaleX="90105" custLinFactNeighborX="1342" custLinFactNeighborY="-156">
        <dgm:presLayoutVars>
          <dgm:bulletEnabled val="1"/>
        </dgm:presLayoutVars>
      </dgm:prSet>
      <dgm:spPr/>
      <dgm:t>
        <a:bodyPr/>
        <a:lstStyle/>
        <a:p>
          <a:endParaRPr lang="en-US"/>
        </a:p>
      </dgm:t>
    </dgm:pt>
  </dgm:ptLst>
  <dgm:cxnLst>
    <dgm:cxn modelId="{5732CEFE-00D5-4F96-ABF0-3F8974CF732B}" type="presOf" srcId="{A11C1289-264B-4BFC-B3E2-8BB669980406}" destId="{EC9C6FB3-9DAB-465E-8E79-CBA2402D5D1D}" srcOrd="0" destOrd="0" presId="urn:microsoft.com/office/officeart/2005/8/layout/process1"/>
    <dgm:cxn modelId="{C37F2125-27A1-48D7-A429-9AE80401CCC9}" type="presOf" srcId="{F759CF0E-53CE-4207-ABC5-6C3389F6FCEC}" destId="{026ED349-58B1-43DE-B635-93A53046FC97}" srcOrd="0" destOrd="0" presId="urn:microsoft.com/office/officeart/2005/8/layout/process1"/>
    <dgm:cxn modelId="{71886245-C853-4F7C-BA48-CD08F992D28D}" type="presOf" srcId="{27058E74-48C2-4192-A496-29740E8A6BC7}" destId="{F9684F38-E2E8-47AE-AC9B-A78C05FC36CE}" srcOrd="0" destOrd="0" presId="urn:microsoft.com/office/officeart/2005/8/layout/process1"/>
    <dgm:cxn modelId="{C4E201AB-2D91-4F27-AC33-39A7746A7965}" type="presOf" srcId="{F759CF0E-53CE-4207-ABC5-6C3389F6FCEC}" destId="{9DD3D4A1-63C9-4EDF-86F0-579FA7C10974}" srcOrd="1" destOrd="0" presId="urn:microsoft.com/office/officeart/2005/8/layout/process1"/>
    <dgm:cxn modelId="{4CB2614B-9C3B-4400-B090-34225955BE76}" srcId="{A11C1289-264B-4BFC-B3E2-8BB669980406}" destId="{51939FC9-6DDE-4699-BECA-CF98B5A03AE1}" srcOrd="1" destOrd="0" parTransId="{DDD3CF67-FDF3-4A68-9263-B6629E6F0D6E}" sibTransId="{66B0EF72-4CFB-4734-A17E-73495A3C4CF3}"/>
    <dgm:cxn modelId="{DE2EAB65-F7B0-4B30-A01E-2E7D0E8EA84F}" type="presOf" srcId="{51939FC9-6DDE-4699-BECA-CF98B5A03AE1}" destId="{093DA665-D3A3-4C9A-805C-87B49992542C}" srcOrd="0" destOrd="0" presId="urn:microsoft.com/office/officeart/2005/8/layout/process1"/>
    <dgm:cxn modelId="{2C49B5E0-FF8A-4984-B58B-4B883B7E0980}" srcId="{A11C1289-264B-4BFC-B3E2-8BB669980406}" destId="{27058E74-48C2-4192-A496-29740E8A6BC7}" srcOrd="0" destOrd="0" parTransId="{7EEB0557-89DF-43A4-AE68-C77DCE16F0F2}" sibTransId="{F759CF0E-53CE-4207-ABC5-6C3389F6FCEC}"/>
    <dgm:cxn modelId="{812BA6A2-03C6-4E34-95D3-F3A466142D72}" type="presParOf" srcId="{EC9C6FB3-9DAB-465E-8E79-CBA2402D5D1D}" destId="{F9684F38-E2E8-47AE-AC9B-A78C05FC36CE}" srcOrd="0" destOrd="0" presId="urn:microsoft.com/office/officeart/2005/8/layout/process1"/>
    <dgm:cxn modelId="{48CF6625-F69D-4E14-8619-80E2FE415196}" type="presParOf" srcId="{EC9C6FB3-9DAB-465E-8E79-CBA2402D5D1D}" destId="{026ED349-58B1-43DE-B635-93A53046FC97}" srcOrd="1" destOrd="0" presId="urn:microsoft.com/office/officeart/2005/8/layout/process1"/>
    <dgm:cxn modelId="{08D08216-D597-4CD9-B736-D7B8FACC2ABD}" type="presParOf" srcId="{026ED349-58B1-43DE-B635-93A53046FC97}" destId="{9DD3D4A1-63C9-4EDF-86F0-579FA7C10974}" srcOrd="0" destOrd="0" presId="urn:microsoft.com/office/officeart/2005/8/layout/process1"/>
    <dgm:cxn modelId="{F205B96F-B83C-43F9-84E4-37E6D901F972}" type="presParOf" srcId="{EC9C6FB3-9DAB-465E-8E79-CBA2402D5D1D}" destId="{093DA665-D3A3-4C9A-805C-87B49992542C}"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E3CCEB-6B5A-4B49-A444-0889658FCFFD}" type="doc">
      <dgm:prSet loTypeId="urn:microsoft.com/office/officeart/2005/8/layout/process1" loCatId="process" qsTypeId="urn:microsoft.com/office/officeart/2005/8/quickstyle/simple1" qsCatId="simple" csTypeId="urn:microsoft.com/office/officeart/2005/8/colors/colorful2" csCatId="colorful" phldr="1"/>
      <dgm:spPr/>
    </dgm:pt>
    <dgm:pt modelId="{5D5B4A7D-8AD0-41F8-A20C-5787ACDCFCA0}">
      <dgm:prSet phldrT="[Text]" custT="1"/>
      <dgm:spPr/>
      <dgm:t>
        <a:bodyPr/>
        <a:lstStyle/>
        <a:p>
          <a:r>
            <a:rPr lang="en-US" sz="3200" dirty="0" smtClean="0"/>
            <a:t>Structural</a:t>
          </a:r>
          <a:endParaRPr lang="en-US" sz="3200" dirty="0"/>
        </a:p>
      </dgm:t>
    </dgm:pt>
    <dgm:pt modelId="{74A68161-C565-4A9C-ACED-41D91C5D17C2}" type="parTrans" cxnId="{E53D656C-4ED4-4ED0-8121-EF4830C1B7DC}">
      <dgm:prSet/>
      <dgm:spPr/>
      <dgm:t>
        <a:bodyPr/>
        <a:lstStyle/>
        <a:p>
          <a:endParaRPr lang="en-US"/>
        </a:p>
      </dgm:t>
    </dgm:pt>
    <dgm:pt modelId="{B91E6961-0D93-4B0A-8C5A-C5B85629A153}" type="sibTrans" cxnId="{E53D656C-4ED4-4ED0-8121-EF4830C1B7DC}">
      <dgm:prSet/>
      <dgm:spPr/>
      <dgm:t>
        <a:bodyPr/>
        <a:lstStyle/>
        <a:p>
          <a:endParaRPr lang="en-US" dirty="0"/>
        </a:p>
      </dgm:t>
    </dgm:pt>
    <dgm:pt modelId="{92C779F1-D8B1-4377-81EF-FFF06A7081CB}">
      <dgm:prSet phldrT="[Text]" custT="1"/>
      <dgm:spPr/>
      <dgm:t>
        <a:bodyPr/>
        <a:lstStyle/>
        <a:p>
          <a:r>
            <a:rPr lang="en-US" sz="2800" dirty="0" smtClean="0"/>
            <a:t>Field Observation</a:t>
          </a:r>
          <a:endParaRPr lang="en-US" sz="2800" dirty="0"/>
        </a:p>
      </dgm:t>
    </dgm:pt>
    <dgm:pt modelId="{A5A59341-1BE4-4DB8-AB60-94238F8C0C23}" type="parTrans" cxnId="{B463E7A4-3A1D-41E9-85AC-96C4DDEF6DB2}">
      <dgm:prSet/>
      <dgm:spPr/>
      <dgm:t>
        <a:bodyPr/>
        <a:lstStyle/>
        <a:p>
          <a:endParaRPr lang="en-US"/>
        </a:p>
      </dgm:t>
    </dgm:pt>
    <dgm:pt modelId="{8A9A9F73-1875-40BD-AA58-A683653308B1}" type="sibTrans" cxnId="{B463E7A4-3A1D-41E9-85AC-96C4DDEF6DB2}">
      <dgm:prSet/>
      <dgm:spPr/>
      <dgm:t>
        <a:bodyPr/>
        <a:lstStyle/>
        <a:p>
          <a:endParaRPr lang="en-US"/>
        </a:p>
      </dgm:t>
    </dgm:pt>
    <dgm:pt modelId="{13B13B8A-06AC-4F8C-8E6D-7621A70FB75E}" type="pres">
      <dgm:prSet presAssocID="{6BE3CCEB-6B5A-4B49-A444-0889658FCFFD}" presName="Name0" presStyleCnt="0">
        <dgm:presLayoutVars>
          <dgm:dir/>
          <dgm:resizeHandles val="exact"/>
        </dgm:presLayoutVars>
      </dgm:prSet>
      <dgm:spPr/>
    </dgm:pt>
    <dgm:pt modelId="{939A678C-A280-4C33-B29E-A1473EAB813C}" type="pres">
      <dgm:prSet presAssocID="{5D5B4A7D-8AD0-41F8-A20C-5787ACDCFCA0}" presName="node" presStyleLbl="node1" presStyleIdx="0" presStyleCnt="2" custScaleX="49372" custLinFactNeighborX="-4221" custLinFactNeighborY="-4084">
        <dgm:presLayoutVars>
          <dgm:bulletEnabled val="1"/>
        </dgm:presLayoutVars>
      </dgm:prSet>
      <dgm:spPr/>
      <dgm:t>
        <a:bodyPr/>
        <a:lstStyle/>
        <a:p>
          <a:endParaRPr lang="en-US"/>
        </a:p>
      </dgm:t>
    </dgm:pt>
    <dgm:pt modelId="{C854E8C0-F55D-4098-AF44-282CDE5EF79E}" type="pres">
      <dgm:prSet presAssocID="{B91E6961-0D93-4B0A-8C5A-C5B85629A153}" presName="sibTrans" presStyleLbl="sibTrans2D1" presStyleIdx="0" presStyleCnt="1" custScaleX="117088" custLinFactNeighborX="3522" custLinFactNeighborY="3333"/>
      <dgm:spPr/>
      <dgm:t>
        <a:bodyPr/>
        <a:lstStyle/>
        <a:p>
          <a:endParaRPr lang="en-US"/>
        </a:p>
      </dgm:t>
    </dgm:pt>
    <dgm:pt modelId="{A486C88D-06C7-4B82-AAA6-55621A88DC58}" type="pres">
      <dgm:prSet presAssocID="{B91E6961-0D93-4B0A-8C5A-C5B85629A153}" presName="connectorText" presStyleLbl="sibTrans2D1" presStyleIdx="0" presStyleCnt="1"/>
      <dgm:spPr/>
      <dgm:t>
        <a:bodyPr/>
        <a:lstStyle/>
        <a:p>
          <a:endParaRPr lang="en-US"/>
        </a:p>
      </dgm:t>
    </dgm:pt>
    <dgm:pt modelId="{EB6F5136-C12B-4BCA-80D6-720054FC40D0}" type="pres">
      <dgm:prSet presAssocID="{92C779F1-D8B1-4377-81EF-FFF06A7081CB}" presName="node" presStyleLbl="node1" presStyleIdx="1" presStyleCnt="2" custScaleX="91771">
        <dgm:presLayoutVars>
          <dgm:bulletEnabled val="1"/>
        </dgm:presLayoutVars>
      </dgm:prSet>
      <dgm:spPr/>
      <dgm:t>
        <a:bodyPr/>
        <a:lstStyle/>
        <a:p>
          <a:endParaRPr lang="en-US"/>
        </a:p>
      </dgm:t>
    </dgm:pt>
  </dgm:ptLst>
  <dgm:cxnLst>
    <dgm:cxn modelId="{0CB3FE32-7434-45B9-B90A-F2CB9D3D0589}" type="presOf" srcId="{5D5B4A7D-8AD0-41F8-A20C-5787ACDCFCA0}" destId="{939A678C-A280-4C33-B29E-A1473EAB813C}" srcOrd="0" destOrd="0" presId="urn:microsoft.com/office/officeart/2005/8/layout/process1"/>
    <dgm:cxn modelId="{E53D656C-4ED4-4ED0-8121-EF4830C1B7DC}" srcId="{6BE3CCEB-6B5A-4B49-A444-0889658FCFFD}" destId="{5D5B4A7D-8AD0-41F8-A20C-5787ACDCFCA0}" srcOrd="0" destOrd="0" parTransId="{74A68161-C565-4A9C-ACED-41D91C5D17C2}" sibTransId="{B91E6961-0D93-4B0A-8C5A-C5B85629A153}"/>
    <dgm:cxn modelId="{A6875106-B867-4B57-99B0-45C6757E35E1}" type="presOf" srcId="{92C779F1-D8B1-4377-81EF-FFF06A7081CB}" destId="{EB6F5136-C12B-4BCA-80D6-720054FC40D0}" srcOrd="0" destOrd="0" presId="urn:microsoft.com/office/officeart/2005/8/layout/process1"/>
    <dgm:cxn modelId="{B463E7A4-3A1D-41E9-85AC-96C4DDEF6DB2}" srcId="{6BE3CCEB-6B5A-4B49-A444-0889658FCFFD}" destId="{92C779F1-D8B1-4377-81EF-FFF06A7081CB}" srcOrd="1" destOrd="0" parTransId="{A5A59341-1BE4-4DB8-AB60-94238F8C0C23}" sibTransId="{8A9A9F73-1875-40BD-AA58-A683653308B1}"/>
    <dgm:cxn modelId="{90FC516E-A257-4762-AB4B-3A321CD9EC79}" type="presOf" srcId="{B91E6961-0D93-4B0A-8C5A-C5B85629A153}" destId="{A486C88D-06C7-4B82-AAA6-55621A88DC58}" srcOrd="1" destOrd="0" presId="urn:microsoft.com/office/officeart/2005/8/layout/process1"/>
    <dgm:cxn modelId="{BB94D282-725B-42E1-9FA7-EC6D38FE8F30}" type="presOf" srcId="{6BE3CCEB-6B5A-4B49-A444-0889658FCFFD}" destId="{13B13B8A-06AC-4F8C-8E6D-7621A70FB75E}" srcOrd="0" destOrd="0" presId="urn:microsoft.com/office/officeart/2005/8/layout/process1"/>
    <dgm:cxn modelId="{A87BCA79-5F61-49A6-A9FE-F6A8F4EA2B4B}" type="presOf" srcId="{B91E6961-0D93-4B0A-8C5A-C5B85629A153}" destId="{C854E8C0-F55D-4098-AF44-282CDE5EF79E}" srcOrd="0" destOrd="0" presId="urn:microsoft.com/office/officeart/2005/8/layout/process1"/>
    <dgm:cxn modelId="{6791B4FC-FDCF-4376-8643-32AEA2307D88}" type="presParOf" srcId="{13B13B8A-06AC-4F8C-8E6D-7621A70FB75E}" destId="{939A678C-A280-4C33-B29E-A1473EAB813C}" srcOrd="0" destOrd="0" presId="urn:microsoft.com/office/officeart/2005/8/layout/process1"/>
    <dgm:cxn modelId="{D4B5A7E6-A7B0-4608-AB89-EF6E1BD4998D}" type="presParOf" srcId="{13B13B8A-06AC-4F8C-8E6D-7621A70FB75E}" destId="{C854E8C0-F55D-4098-AF44-282CDE5EF79E}" srcOrd="1" destOrd="0" presId="urn:microsoft.com/office/officeart/2005/8/layout/process1"/>
    <dgm:cxn modelId="{787F6807-893E-4422-82A4-CBC4BE1C0591}" type="presParOf" srcId="{C854E8C0-F55D-4098-AF44-282CDE5EF79E}" destId="{A486C88D-06C7-4B82-AAA6-55621A88DC58}" srcOrd="0" destOrd="0" presId="urn:microsoft.com/office/officeart/2005/8/layout/process1"/>
    <dgm:cxn modelId="{F3FDAFB6-BBFE-40CA-B30E-8F8F875F91D9}" type="presParOf" srcId="{13B13B8A-06AC-4F8C-8E6D-7621A70FB75E}" destId="{EB6F5136-C12B-4BCA-80D6-720054FC40D0}"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1FA1A9-7675-44E6-BBDE-6E85EF4DBEDE}" type="doc">
      <dgm:prSet loTypeId="urn:microsoft.com/office/officeart/2005/8/layout/process1" loCatId="process" qsTypeId="urn:microsoft.com/office/officeart/2005/8/quickstyle/simple1" qsCatId="simple" csTypeId="urn:microsoft.com/office/officeart/2005/8/colors/colorful1" csCatId="colorful" phldr="1"/>
      <dgm:spPr/>
    </dgm:pt>
    <dgm:pt modelId="{81ED8164-B878-40F3-BA8D-D4CCB81397AA}">
      <dgm:prSet phldrT="[Text]" custT="1"/>
      <dgm:spPr/>
      <dgm:t>
        <a:bodyPr/>
        <a:lstStyle/>
        <a:p>
          <a:r>
            <a:rPr lang="en-US" sz="3200" dirty="0" smtClean="0"/>
            <a:t>Earthwork &amp; Foundation Contractor</a:t>
          </a:r>
          <a:endParaRPr lang="en-US" sz="3200" dirty="0"/>
        </a:p>
      </dgm:t>
    </dgm:pt>
    <dgm:pt modelId="{F317A48A-D264-45DF-9266-4C443AF225B8}" type="parTrans" cxnId="{2D933361-E22D-417F-8294-5AC5C6655786}">
      <dgm:prSet/>
      <dgm:spPr/>
      <dgm:t>
        <a:bodyPr/>
        <a:lstStyle/>
        <a:p>
          <a:endParaRPr lang="en-US"/>
        </a:p>
      </dgm:t>
    </dgm:pt>
    <dgm:pt modelId="{DBB3B1F8-1056-426E-B6BF-DDE7F45650C0}" type="sibTrans" cxnId="{2D933361-E22D-417F-8294-5AC5C6655786}">
      <dgm:prSet/>
      <dgm:spPr/>
      <dgm:t>
        <a:bodyPr/>
        <a:lstStyle/>
        <a:p>
          <a:endParaRPr lang="en-US" dirty="0"/>
        </a:p>
      </dgm:t>
    </dgm:pt>
    <dgm:pt modelId="{B944F51A-7D7A-4D6F-803D-5F3574C3527B}">
      <dgm:prSet phldrT="[Text]" custT="1"/>
      <dgm:spPr/>
      <dgm:t>
        <a:bodyPr/>
        <a:lstStyle/>
        <a:p>
          <a:r>
            <a:rPr lang="en-US" sz="2800" dirty="0" smtClean="0"/>
            <a:t>Interpretation of the Contract Documents and Geotechnical Report</a:t>
          </a:r>
          <a:endParaRPr lang="en-US" sz="2800" dirty="0"/>
        </a:p>
      </dgm:t>
    </dgm:pt>
    <dgm:pt modelId="{2E8B37A0-9C95-4213-B7C4-603791AD05DA}" type="parTrans" cxnId="{AFD77EC0-B7AE-4442-8C70-6E1409C08255}">
      <dgm:prSet/>
      <dgm:spPr/>
      <dgm:t>
        <a:bodyPr/>
        <a:lstStyle/>
        <a:p>
          <a:endParaRPr lang="en-US"/>
        </a:p>
      </dgm:t>
    </dgm:pt>
    <dgm:pt modelId="{F5F0223F-31DD-46F8-BBC1-C28FBC8691E0}" type="sibTrans" cxnId="{AFD77EC0-B7AE-4442-8C70-6E1409C08255}">
      <dgm:prSet/>
      <dgm:spPr/>
      <dgm:t>
        <a:bodyPr/>
        <a:lstStyle/>
        <a:p>
          <a:endParaRPr lang="en-US"/>
        </a:p>
      </dgm:t>
    </dgm:pt>
    <dgm:pt modelId="{535AA590-1966-4A19-A264-41D77DC8EDD7}" type="pres">
      <dgm:prSet presAssocID="{481FA1A9-7675-44E6-BBDE-6E85EF4DBEDE}" presName="Name0" presStyleCnt="0">
        <dgm:presLayoutVars>
          <dgm:dir/>
          <dgm:resizeHandles val="exact"/>
        </dgm:presLayoutVars>
      </dgm:prSet>
      <dgm:spPr/>
    </dgm:pt>
    <dgm:pt modelId="{4498B757-5647-40EE-8D73-7D3A8BFBE5BA}" type="pres">
      <dgm:prSet presAssocID="{81ED8164-B878-40F3-BA8D-D4CCB81397AA}" presName="node" presStyleLbl="node1" presStyleIdx="0" presStyleCnt="2" custScaleX="52804">
        <dgm:presLayoutVars>
          <dgm:bulletEnabled val="1"/>
        </dgm:presLayoutVars>
      </dgm:prSet>
      <dgm:spPr/>
      <dgm:t>
        <a:bodyPr/>
        <a:lstStyle/>
        <a:p>
          <a:endParaRPr lang="en-US"/>
        </a:p>
      </dgm:t>
    </dgm:pt>
    <dgm:pt modelId="{2C2E21A8-726A-437C-BD97-6E98C89DD2FA}" type="pres">
      <dgm:prSet presAssocID="{DBB3B1F8-1056-426E-B6BF-DDE7F45650C0}" presName="sibTrans" presStyleLbl="sibTrans2D1" presStyleIdx="0" presStyleCnt="1" custScaleX="126192" custScaleY="75630"/>
      <dgm:spPr/>
      <dgm:t>
        <a:bodyPr/>
        <a:lstStyle/>
        <a:p>
          <a:endParaRPr lang="en-US"/>
        </a:p>
      </dgm:t>
    </dgm:pt>
    <dgm:pt modelId="{904E8C16-1CBE-485E-9CDD-B3A187685ACA}" type="pres">
      <dgm:prSet presAssocID="{DBB3B1F8-1056-426E-B6BF-DDE7F45650C0}" presName="connectorText" presStyleLbl="sibTrans2D1" presStyleIdx="0" presStyleCnt="1"/>
      <dgm:spPr/>
      <dgm:t>
        <a:bodyPr/>
        <a:lstStyle/>
        <a:p>
          <a:endParaRPr lang="en-US"/>
        </a:p>
      </dgm:t>
    </dgm:pt>
    <dgm:pt modelId="{3ABD2911-066F-4D74-B187-D3BF083C061E}" type="pres">
      <dgm:prSet presAssocID="{B944F51A-7D7A-4D6F-803D-5F3574C3527B}" presName="node" presStyleLbl="node1" presStyleIdx="1" presStyleCnt="2" custScaleX="90609">
        <dgm:presLayoutVars>
          <dgm:bulletEnabled val="1"/>
        </dgm:presLayoutVars>
      </dgm:prSet>
      <dgm:spPr/>
      <dgm:t>
        <a:bodyPr/>
        <a:lstStyle/>
        <a:p>
          <a:endParaRPr lang="en-US"/>
        </a:p>
      </dgm:t>
    </dgm:pt>
  </dgm:ptLst>
  <dgm:cxnLst>
    <dgm:cxn modelId="{BF337BFB-92E7-44C8-81F8-D3D55421567C}" type="presOf" srcId="{B944F51A-7D7A-4D6F-803D-5F3574C3527B}" destId="{3ABD2911-066F-4D74-B187-D3BF083C061E}" srcOrd="0" destOrd="0" presId="urn:microsoft.com/office/officeart/2005/8/layout/process1"/>
    <dgm:cxn modelId="{C6EDD304-59C8-4CBF-893D-9E8F19B02EB6}" type="presOf" srcId="{DBB3B1F8-1056-426E-B6BF-DDE7F45650C0}" destId="{2C2E21A8-726A-437C-BD97-6E98C89DD2FA}" srcOrd="0" destOrd="0" presId="urn:microsoft.com/office/officeart/2005/8/layout/process1"/>
    <dgm:cxn modelId="{F295F7B7-630F-4C40-A4C2-EB05938D150A}" type="presOf" srcId="{481FA1A9-7675-44E6-BBDE-6E85EF4DBEDE}" destId="{535AA590-1966-4A19-A264-41D77DC8EDD7}" srcOrd="0" destOrd="0" presId="urn:microsoft.com/office/officeart/2005/8/layout/process1"/>
    <dgm:cxn modelId="{2D933361-E22D-417F-8294-5AC5C6655786}" srcId="{481FA1A9-7675-44E6-BBDE-6E85EF4DBEDE}" destId="{81ED8164-B878-40F3-BA8D-D4CCB81397AA}" srcOrd="0" destOrd="0" parTransId="{F317A48A-D264-45DF-9266-4C443AF225B8}" sibTransId="{DBB3B1F8-1056-426E-B6BF-DDE7F45650C0}"/>
    <dgm:cxn modelId="{C8D21A78-0E38-4A63-9465-A352C1A1A5F5}" type="presOf" srcId="{81ED8164-B878-40F3-BA8D-D4CCB81397AA}" destId="{4498B757-5647-40EE-8D73-7D3A8BFBE5BA}" srcOrd="0" destOrd="0" presId="urn:microsoft.com/office/officeart/2005/8/layout/process1"/>
    <dgm:cxn modelId="{E48138F7-AB40-4806-9EB8-D3DAEA77F0B4}" type="presOf" srcId="{DBB3B1F8-1056-426E-B6BF-DDE7F45650C0}" destId="{904E8C16-1CBE-485E-9CDD-B3A187685ACA}" srcOrd="1" destOrd="0" presId="urn:microsoft.com/office/officeart/2005/8/layout/process1"/>
    <dgm:cxn modelId="{AFD77EC0-B7AE-4442-8C70-6E1409C08255}" srcId="{481FA1A9-7675-44E6-BBDE-6E85EF4DBEDE}" destId="{B944F51A-7D7A-4D6F-803D-5F3574C3527B}" srcOrd="1" destOrd="0" parTransId="{2E8B37A0-9C95-4213-B7C4-603791AD05DA}" sibTransId="{F5F0223F-31DD-46F8-BBC1-C28FBC8691E0}"/>
    <dgm:cxn modelId="{9A71A6A9-B1C9-47EE-AC0F-073DA3651915}" type="presParOf" srcId="{535AA590-1966-4A19-A264-41D77DC8EDD7}" destId="{4498B757-5647-40EE-8D73-7D3A8BFBE5BA}" srcOrd="0" destOrd="0" presId="urn:microsoft.com/office/officeart/2005/8/layout/process1"/>
    <dgm:cxn modelId="{E21D61AF-FD02-4168-A02E-1AB963A7C0EC}" type="presParOf" srcId="{535AA590-1966-4A19-A264-41D77DC8EDD7}" destId="{2C2E21A8-726A-437C-BD97-6E98C89DD2FA}" srcOrd="1" destOrd="0" presId="urn:microsoft.com/office/officeart/2005/8/layout/process1"/>
    <dgm:cxn modelId="{41D7728A-42CF-4992-9C87-B37BB5FD3CE7}" type="presParOf" srcId="{2C2E21A8-726A-437C-BD97-6E98C89DD2FA}" destId="{904E8C16-1CBE-485E-9CDD-B3A187685ACA}" srcOrd="0" destOrd="0" presId="urn:microsoft.com/office/officeart/2005/8/layout/process1"/>
    <dgm:cxn modelId="{A2DB1EB8-C069-4BC5-A483-116D10B5FEA5}" type="presParOf" srcId="{535AA590-1966-4A19-A264-41D77DC8EDD7}" destId="{3ABD2911-066F-4D74-B187-D3BF083C061E}" srcOrd="2"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199608-77C2-4129-B16C-2A535B12A609}" type="doc">
      <dgm:prSet loTypeId="urn:microsoft.com/office/officeart/2005/8/layout/process1" loCatId="process" qsTypeId="urn:microsoft.com/office/officeart/2005/8/quickstyle/simple1" qsCatId="simple" csTypeId="urn:microsoft.com/office/officeart/2005/8/colors/colorful1" csCatId="colorful" phldr="1"/>
      <dgm:spPr/>
    </dgm:pt>
    <dgm:pt modelId="{C1050DB8-E113-41A3-B057-1AA0AFEDD1BF}">
      <dgm:prSet phldrT="[Text]" custT="1"/>
      <dgm:spPr/>
      <dgm:t>
        <a:bodyPr/>
        <a:lstStyle/>
        <a:p>
          <a:r>
            <a:rPr lang="en-US" sz="2800" dirty="0" smtClean="0"/>
            <a:t>Third party Owner Representative</a:t>
          </a:r>
          <a:endParaRPr lang="en-US" sz="2800" dirty="0"/>
        </a:p>
      </dgm:t>
    </dgm:pt>
    <dgm:pt modelId="{9C19F109-0FD5-41DB-B060-059D89B182E2}" type="parTrans" cxnId="{62F14C2A-6FC3-4A2A-97C8-618F023D4B83}">
      <dgm:prSet/>
      <dgm:spPr/>
      <dgm:t>
        <a:bodyPr/>
        <a:lstStyle/>
        <a:p>
          <a:endParaRPr lang="en-US"/>
        </a:p>
      </dgm:t>
    </dgm:pt>
    <dgm:pt modelId="{9FD01BD1-138F-4E3E-B76E-3C38B65DAC8A}" type="sibTrans" cxnId="{62F14C2A-6FC3-4A2A-97C8-618F023D4B83}">
      <dgm:prSet/>
      <dgm:spPr/>
      <dgm:t>
        <a:bodyPr/>
        <a:lstStyle/>
        <a:p>
          <a:endParaRPr lang="en-US" dirty="0"/>
        </a:p>
      </dgm:t>
    </dgm:pt>
    <dgm:pt modelId="{0C04E3A2-5A16-49FC-8CCA-2F0A1A7A7B6D}">
      <dgm:prSet phldrT="[Text]" custT="1"/>
      <dgm:spPr/>
      <dgm:t>
        <a:bodyPr/>
        <a:lstStyle/>
        <a:p>
          <a:r>
            <a:rPr lang="en-US" sz="2800" dirty="0" smtClean="0"/>
            <a:t>Lab Testing and Special Inspections</a:t>
          </a:r>
          <a:endParaRPr lang="en-US" sz="2800" dirty="0"/>
        </a:p>
      </dgm:t>
    </dgm:pt>
    <dgm:pt modelId="{95CB00C5-95C5-4611-B4DC-3BC116600770}" type="parTrans" cxnId="{5EDAA93B-7910-4F1A-A1D5-243EA71DCDA6}">
      <dgm:prSet/>
      <dgm:spPr/>
      <dgm:t>
        <a:bodyPr/>
        <a:lstStyle/>
        <a:p>
          <a:endParaRPr lang="en-US"/>
        </a:p>
      </dgm:t>
    </dgm:pt>
    <dgm:pt modelId="{DDB8FADA-4BD9-4285-8B10-04DDBE38E9AA}" type="sibTrans" cxnId="{5EDAA93B-7910-4F1A-A1D5-243EA71DCDA6}">
      <dgm:prSet/>
      <dgm:spPr/>
      <dgm:t>
        <a:bodyPr/>
        <a:lstStyle/>
        <a:p>
          <a:endParaRPr lang="en-US"/>
        </a:p>
      </dgm:t>
    </dgm:pt>
    <dgm:pt modelId="{2B1049F3-8A04-4EB7-8FA0-C0749D035D15}" type="pres">
      <dgm:prSet presAssocID="{A9199608-77C2-4129-B16C-2A535B12A609}" presName="Name0" presStyleCnt="0">
        <dgm:presLayoutVars>
          <dgm:dir/>
          <dgm:resizeHandles val="exact"/>
        </dgm:presLayoutVars>
      </dgm:prSet>
      <dgm:spPr/>
    </dgm:pt>
    <dgm:pt modelId="{D86DCDC9-60C4-4FEB-914F-C12944879A08}" type="pres">
      <dgm:prSet presAssocID="{C1050DB8-E113-41A3-B057-1AA0AFEDD1BF}" presName="node" presStyleLbl="node1" presStyleIdx="0" presStyleCnt="2" custScaleX="59915">
        <dgm:presLayoutVars>
          <dgm:bulletEnabled val="1"/>
        </dgm:presLayoutVars>
      </dgm:prSet>
      <dgm:spPr/>
      <dgm:t>
        <a:bodyPr/>
        <a:lstStyle/>
        <a:p>
          <a:endParaRPr lang="en-US"/>
        </a:p>
      </dgm:t>
    </dgm:pt>
    <dgm:pt modelId="{8EB4D1D8-CD6E-4238-B246-4B6B84C80DBA}" type="pres">
      <dgm:prSet presAssocID="{9FD01BD1-138F-4E3E-B76E-3C38B65DAC8A}" presName="sibTrans" presStyleLbl="sibTrans2D1" presStyleIdx="0" presStyleCnt="1" custScaleX="147882" custScaleY="72926"/>
      <dgm:spPr/>
      <dgm:t>
        <a:bodyPr/>
        <a:lstStyle/>
        <a:p>
          <a:endParaRPr lang="en-US"/>
        </a:p>
      </dgm:t>
    </dgm:pt>
    <dgm:pt modelId="{15A8429E-0437-49AF-9085-2B8E0A7515C3}" type="pres">
      <dgm:prSet presAssocID="{9FD01BD1-138F-4E3E-B76E-3C38B65DAC8A}" presName="connectorText" presStyleLbl="sibTrans2D1" presStyleIdx="0" presStyleCnt="1"/>
      <dgm:spPr/>
      <dgm:t>
        <a:bodyPr/>
        <a:lstStyle/>
        <a:p>
          <a:endParaRPr lang="en-US"/>
        </a:p>
      </dgm:t>
    </dgm:pt>
    <dgm:pt modelId="{EFA2365B-2E89-476B-8217-AEEF0F0E312C}" type="pres">
      <dgm:prSet presAssocID="{0C04E3A2-5A16-49FC-8CCA-2F0A1A7A7B6D}" presName="node" presStyleLbl="node1" presStyleIdx="1" presStyleCnt="2">
        <dgm:presLayoutVars>
          <dgm:bulletEnabled val="1"/>
        </dgm:presLayoutVars>
      </dgm:prSet>
      <dgm:spPr/>
      <dgm:t>
        <a:bodyPr/>
        <a:lstStyle/>
        <a:p>
          <a:endParaRPr lang="en-US"/>
        </a:p>
      </dgm:t>
    </dgm:pt>
  </dgm:ptLst>
  <dgm:cxnLst>
    <dgm:cxn modelId="{1604E199-A1FB-4DAF-BB01-45B35BEF57CB}" type="presOf" srcId="{9FD01BD1-138F-4E3E-B76E-3C38B65DAC8A}" destId="{15A8429E-0437-49AF-9085-2B8E0A7515C3}" srcOrd="1" destOrd="0" presId="urn:microsoft.com/office/officeart/2005/8/layout/process1"/>
    <dgm:cxn modelId="{1A08D318-F93E-4D28-83DB-D15ADA9C439F}" type="presOf" srcId="{0C04E3A2-5A16-49FC-8CCA-2F0A1A7A7B6D}" destId="{EFA2365B-2E89-476B-8217-AEEF0F0E312C}" srcOrd="0" destOrd="0" presId="urn:microsoft.com/office/officeart/2005/8/layout/process1"/>
    <dgm:cxn modelId="{28B6779F-8C3A-4A22-BA36-F5784FE46217}" type="presOf" srcId="{A9199608-77C2-4129-B16C-2A535B12A609}" destId="{2B1049F3-8A04-4EB7-8FA0-C0749D035D15}" srcOrd="0" destOrd="0" presId="urn:microsoft.com/office/officeart/2005/8/layout/process1"/>
    <dgm:cxn modelId="{5EDAA93B-7910-4F1A-A1D5-243EA71DCDA6}" srcId="{A9199608-77C2-4129-B16C-2A535B12A609}" destId="{0C04E3A2-5A16-49FC-8CCA-2F0A1A7A7B6D}" srcOrd="1" destOrd="0" parTransId="{95CB00C5-95C5-4611-B4DC-3BC116600770}" sibTransId="{DDB8FADA-4BD9-4285-8B10-04DDBE38E9AA}"/>
    <dgm:cxn modelId="{62F14C2A-6FC3-4A2A-97C8-618F023D4B83}" srcId="{A9199608-77C2-4129-B16C-2A535B12A609}" destId="{C1050DB8-E113-41A3-B057-1AA0AFEDD1BF}" srcOrd="0" destOrd="0" parTransId="{9C19F109-0FD5-41DB-B060-059D89B182E2}" sibTransId="{9FD01BD1-138F-4E3E-B76E-3C38B65DAC8A}"/>
    <dgm:cxn modelId="{A22BDBC8-6E96-4752-9CB9-DFFB5A72B864}" type="presOf" srcId="{9FD01BD1-138F-4E3E-B76E-3C38B65DAC8A}" destId="{8EB4D1D8-CD6E-4238-B246-4B6B84C80DBA}" srcOrd="0" destOrd="0" presId="urn:microsoft.com/office/officeart/2005/8/layout/process1"/>
    <dgm:cxn modelId="{E30C278B-DC47-4849-9527-E0BD381052A3}" type="presOf" srcId="{C1050DB8-E113-41A3-B057-1AA0AFEDD1BF}" destId="{D86DCDC9-60C4-4FEB-914F-C12944879A08}" srcOrd="0" destOrd="0" presId="urn:microsoft.com/office/officeart/2005/8/layout/process1"/>
    <dgm:cxn modelId="{1C2245EB-2834-477D-85B5-576955B29169}" type="presParOf" srcId="{2B1049F3-8A04-4EB7-8FA0-C0749D035D15}" destId="{D86DCDC9-60C4-4FEB-914F-C12944879A08}" srcOrd="0" destOrd="0" presId="urn:microsoft.com/office/officeart/2005/8/layout/process1"/>
    <dgm:cxn modelId="{257B3868-669A-4FFD-A67E-9B26650936D9}" type="presParOf" srcId="{2B1049F3-8A04-4EB7-8FA0-C0749D035D15}" destId="{8EB4D1D8-CD6E-4238-B246-4B6B84C80DBA}" srcOrd="1" destOrd="0" presId="urn:microsoft.com/office/officeart/2005/8/layout/process1"/>
    <dgm:cxn modelId="{7F188D8F-E6BD-4C45-9C72-FEA82709690B}" type="presParOf" srcId="{8EB4D1D8-CD6E-4238-B246-4B6B84C80DBA}" destId="{15A8429E-0437-49AF-9085-2B8E0A7515C3}" srcOrd="0" destOrd="0" presId="urn:microsoft.com/office/officeart/2005/8/layout/process1"/>
    <dgm:cxn modelId="{74C87F84-C044-49E1-AA24-0EA9EF0543C7}" type="presParOf" srcId="{2B1049F3-8A04-4EB7-8FA0-C0749D035D15}" destId="{EFA2365B-2E89-476B-8217-AEEF0F0E312C}" srcOrd="2"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A45BD-A0BF-4802-9870-8B92240319F8}"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2CAD11EE-DD8B-426E-9CBB-3432E65AEE13}">
      <dgm:prSet phldrT="[Tex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dirty="0" smtClean="0"/>
            <a:t>Owner</a:t>
          </a:r>
          <a:endParaRPr lang="en-US" dirty="0"/>
        </a:p>
      </dgm:t>
    </dgm:pt>
    <dgm:pt modelId="{4983E3F5-BD93-485C-896B-F7E53CBFA102}" type="parTrans" cxnId="{97530232-CD1C-421F-AB4C-451B1113C7B5}">
      <dgm:prSet/>
      <dgm:spPr/>
      <dgm:t>
        <a:bodyPr/>
        <a:lstStyle/>
        <a:p>
          <a:endParaRPr lang="en-US"/>
        </a:p>
      </dgm:t>
    </dgm:pt>
    <dgm:pt modelId="{B888514F-BF7E-446D-913A-8D41659C8B59}" type="sibTrans" cxnId="{97530232-CD1C-421F-AB4C-451B1113C7B5}">
      <dgm:prSet/>
      <dgm:spPr/>
      <dgm:t>
        <a:bodyPr/>
        <a:lstStyle/>
        <a:p>
          <a:endParaRPr lang="en-US"/>
        </a:p>
      </dgm:t>
    </dgm:pt>
    <dgm:pt modelId="{557AE900-DFB7-4308-9D04-BE64E9FC8F4A}">
      <dgm:prSet phldrT="[Tex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dirty="0" smtClean="0"/>
            <a:t>Architect</a:t>
          </a:r>
          <a:endParaRPr lang="en-US" dirty="0"/>
        </a:p>
      </dgm:t>
    </dgm:pt>
    <dgm:pt modelId="{E45FE580-C6DD-4CDD-9671-8FC00FEEE655}" type="parTrans" cxnId="{5A5B987A-791D-424D-8A3A-EA3DA4E98872}">
      <dgm:prSet/>
      <dgm:spPr/>
      <dgm:t>
        <a:bodyPr/>
        <a:lstStyle/>
        <a:p>
          <a:endParaRPr lang="en-US" dirty="0"/>
        </a:p>
      </dgm:t>
    </dgm:pt>
    <dgm:pt modelId="{F461302A-3E06-4C10-B26B-D0CA699BC28D}" type="sibTrans" cxnId="{5A5B987A-791D-424D-8A3A-EA3DA4E98872}">
      <dgm:prSet/>
      <dgm:spPr/>
      <dgm:t>
        <a:bodyPr/>
        <a:lstStyle/>
        <a:p>
          <a:endParaRPr lang="en-US"/>
        </a:p>
      </dgm:t>
    </dgm:pt>
    <dgm:pt modelId="{17EEDE13-D686-4F7F-BCE9-8790A7BEB70F}">
      <dgm:prSet phldrT="[Tex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dirty="0" smtClean="0"/>
            <a:t>Geotech</a:t>
          </a:r>
          <a:endParaRPr lang="en-US" dirty="0"/>
        </a:p>
      </dgm:t>
    </dgm:pt>
    <dgm:pt modelId="{A11E177E-7FBE-4EED-927D-444D8D89B7C6}" type="parTrans" cxnId="{F1B7B371-EEA3-4B2A-A925-AFE78C10E582}">
      <dgm:prSet/>
      <dgm:spPr/>
      <dgm:t>
        <a:bodyPr/>
        <a:lstStyle/>
        <a:p>
          <a:endParaRPr lang="en-US" dirty="0"/>
        </a:p>
      </dgm:t>
    </dgm:pt>
    <dgm:pt modelId="{65F1FDCD-ED8E-49CE-9232-0DAA93E50024}" type="sibTrans" cxnId="{F1B7B371-EEA3-4B2A-A925-AFE78C10E582}">
      <dgm:prSet/>
      <dgm:spPr/>
      <dgm:t>
        <a:bodyPr/>
        <a:lstStyle/>
        <a:p>
          <a:endParaRPr lang="en-US"/>
        </a:p>
      </dgm:t>
    </dgm:pt>
    <dgm:pt modelId="{8F3E6F77-5CA2-439D-99C5-8FEBBC7BE86F}" type="pres">
      <dgm:prSet presAssocID="{6B4A45BD-A0BF-4802-9870-8B92240319F8}" presName="Name0" presStyleCnt="0">
        <dgm:presLayoutVars>
          <dgm:chMax val="1"/>
          <dgm:dir/>
          <dgm:animLvl val="ctr"/>
          <dgm:resizeHandles val="exact"/>
        </dgm:presLayoutVars>
      </dgm:prSet>
      <dgm:spPr/>
      <dgm:t>
        <a:bodyPr/>
        <a:lstStyle/>
        <a:p>
          <a:endParaRPr lang="en-US"/>
        </a:p>
      </dgm:t>
    </dgm:pt>
    <dgm:pt modelId="{5C62545A-B632-4222-8198-5EDFB954DE3E}" type="pres">
      <dgm:prSet presAssocID="{2CAD11EE-DD8B-426E-9CBB-3432E65AEE13}" presName="centerShape" presStyleLbl="node0" presStyleIdx="0" presStyleCnt="1"/>
      <dgm:spPr/>
      <dgm:t>
        <a:bodyPr/>
        <a:lstStyle/>
        <a:p>
          <a:endParaRPr lang="en-US"/>
        </a:p>
      </dgm:t>
    </dgm:pt>
    <dgm:pt modelId="{5F101C6C-B0BC-48C0-9103-4067565B70D7}" type="pres">
      <dgm:prSet presAssocID="{E45FE580-C6DD-4CDD-9671-8FC00FEEE655}" presName="parTrans" presStyleLbl="sibTrans2D1" presStyleIdx="0" presStyleCnt="2"/>
      <dgm:spPr/>
      <dgm:t>
        <a:bodyPr/>
        <a:lstStyle/>
        <a:p>
          <a:endParaRPr lang="en-US"/>
        </a:p>
      </dgm:t>
    </dgm:pt>
    <dgm:pt modelId="{C42EB819-96B7-4614-B234-C9B49FB618C6}" type="pres">
      <dgm:prSet presAssocID="{E45FE580-C6DD-4CDD-9671-8FC00FEEE655}" presName="connectorText" presStyleLbl="sibTrans2D1" presStyleIdx="0" presStyleCnt="2"/>
      <dgm:spPr/>
      <dgm:t>
        <a:bodyPr/>
        <a:lstStyle/>
        <a:p>
          <a:endParaRPr lang="en-US"/>
        </a:p>
      </dgm:t>
    </dgm:pt>
    <dgm:pt modelId="{9D2AA1E9-4D2E-481E-A97F-EF1D74615243}" type="pres">
      <dgm:prSet presAssocID="{557AE900-DFB7-4308-9D04-BE64E9FC8F4A}" presName="node" presStyleLbl="node1" presStyleIdx="0" presStyleCnt="2" custRadScaleRad="104416" custRadScaleInc="143910">
        <dgm:presLayoutVars>
          <dgm:bulletEnabled val="1"/>
        </dgm:presLayoutVars>
      </dgm:prSet>
      <dgm:spPr/>
      <dgm:t>
        <a:bodyPr/>
        <a:lstStyle/>
        <a:p>
          <a:endParaRPr lang="en-US"/>
        </a:p>
      </dgm:t>
    </dgm:pt>
    <dgm:pt modelId="{A4C3D296-127F-4381-AC6F-D1F71B3765AB}" type="pres">
      <dgm:prSet presAssocID="{A11E177E-7FBE-4EED-927D-444D8D89B7C6}" presName="parTrans" presStyleLbl="sibTrans2D1" presStyleIdx="1" presStyleCnt="2"/>
      <dgm:spPr/>
      <dgm:t>
        <a:bodyPr/>
        <a:lstStyle/>
        <a:p>
          <a:endParaRPr lang="en-US"/>
        </a:p>
      </dgm:t>
    </dgm:pt>
    <dgm:pt modelId="{F4078D9D-CFA3-41A4-899C-3BFFB8621B08}" type="pres">
      <dgm:prSet presAssocID="{A11E177E-7FBE-4EED-927D-444D8D89B7C6}" presName="connectorText" presStyleLbl="sibTrans2D1" presStyleIdx="1" presStyleCnt="2"/>
      <dgm:spPr/>
      <dgm:t>
        <a:bodyPr/>
        <a:lstStyle/>
        <a:p>
          <a:endParaRPr lang="en-US"/>
        </a:p>
      </dgm:t>
    </dgm:pt>
    <dgm:pt modelId="{B28431A2-F2DA-42D8-9D84-94910146B798}" type="pres">
      <dgm:prSet presAssocID="{17EEDE13-D686-4F7F-BCE9-8790A7BEB70F}" presName="node" presStyleLbl="node1" presStyleIdx="1" presStyleCnt="2" custRadScaleRad="108358" custRadScaleInc="54188">
        <dgm:presLayoutVars>
          <dgm:bulletEnabled val="1"/>
        </dgm:presLayoutVars>
      </dgm:prSet>
      <dgm:spPr/>
      <dgm:t>
        <a:bodyPr/>
        <a:lstStyle/>
        <a:p>
          <a:endParaRPr lang="en-US"/>
        </a:p>
      </dgm:t>
    </dgm:pt>
  </dgm:ptLst>
  <dgm:cxnLst>
    <dgm:cxn modelId="{F1B7B371-EEA3-4B2A-A925-AFE78C10E582}" srcId="{2CAD11EE-DD8B-426E-9CBB-3432E65AEE13}" destId="{17EEDE13-D686-4F7F-BCE9-8790A7BEB70F}" srcOrd="1" destOrd="0" parTransId="{A11E177E-7FBE-4EED-927D-444D8D89B7C6}" sibTransId="{65F1FDCD-ED8E-49CE-9232-0DAA93E50024}"/>
    <dgm:cxn modelId="{97530232-CD1C-421F-AB4C-451B1113C7B5}" srcId="{6B4A45BD-A0BF-4802-9870-8B92240319F8}" destId="{2CAD11EE-DD8B-426E-9CBB-3432E65AEE13}" srcOrd="0" destOrd="0" parTransId="{4983E3F5-BD93-485C-896B-F7E53CBFA102}" sibTransId="{B888514F-BF7E-446D-913A-8D41659C8B59}"/>
    <dgm:cxn modelId="{B0339907-DDB7-405E-B94D-3C5DBD80FDFE}" type="presOf" srcId="{6B4A45BD-A0BF-4802-9870-8B92240319F8}" destId="{8F3E6F77-5CA2-439D-99C5-8FEBBC7BE86F}" srcOrd="0" destOrd="0" presId="urn:microsoft.com/office/officeart/2005/8/layout/radial5"/>
    <dgm:cxn modelId="{123C879F-7DD4-4BDA-B0AA-E41B301C7A0B}" type="presOf" srcId="{E45FE580-C6DD-4CDD-9671-8FC00FEEE655}" destId="{C42EB819-96B7-4614-B234-C9B49FB618C6}" srcOrd="1" destOrd="0" presId="urn:microsoft.com/office/officeart/2005/8/layout/radial5"/>
    <dgm:cxn modelId="{B3622103-0926-4919-8C50-BBF0652D034C}" type="presOf" srcId="{17EEDE13-D686-4F7F-BCE9-8790A7BEB70F}" destId="{B28431A2-F2DA-42D8-9D84-94910146B798}" srcOrd="0" destOrd="0" presId="urn:microsoft.com/office/officeart/2005/8/layout/radial5"/>
    <dgm:cxn modelId="{5A5B987A-791D-424D-8A3A-EA3DA4E98872}" srcId="{2CAD11EE-DD8B-426E-9CBB-3432E65AEE13}" destId="{557AE900-DFB7-4308-9D04-BE64E9FC8F4A}" srcOrd="0" destOrd="0" parTransId="{E45FE580-C6DD-4CDD-9671-8FC00FEEE655}" sibTransId="{F461302A-3E06-4C10-B26B-D0CA699BC28D}"/>
    <dgm:cxn modelId="{9C8F21D5-489F-41E0-A93F-40F61608EA7B}" type="presOf" srcId="{557AE900-DFB7-4308-9D04-BE64E9FC8F4A}" destId="{9D2AA1E9-4D2E-481E-A97F-EF1D74615243}" srcOrd="0" destOrd="0" presId="urn:microsoft.com/office/officeart/2005/8/layout/radial5"/>
    <dgm:cxn modelId="{BA2777F2-B8CC-4DEC-97C9-68433AA4E9E4}" type="presOf" srcId="{A11E177E-7FBE-4EED-927D-444D8D89B7C6}" destId="{F4078D9D-CFA3-41A4-899C-3BFFB8621B08}" srcOrd="1" destOrd="0" presId="urn:microsoft.com/office/officeart/2005/8/layout/radial5"/>
    <dgm:cxn modelId="{E8AE0C73-B87C-4559-8F9C-298DA05C6B87}" type="presOf" srcId="{2CAD11EE-DD8B-426E-9CBB-3432E65AEE13}" destId="{5C62545A-B632-4222-8198-5EDFB954DE3E}" srcOrd="0" destOrd="0" presId="urn:microsoft.com/office/officeart/2005/8/layout/radial5"/>
    <dgm:cxn modelId="{BB620F01-FEA9-453D-AAA1-F49CF3C1EE53}" type="presOf" srcId="{A11E177E-7FBE-4EED-927D-444D8D89B7C6}" destId="{A4C3D296-127F-4381-AC6F-D1F71B3765AB}" srcOrd="0" destOrd="0" presId="urn:microsoft.com/office/officeart/2005/8/layout/radial5"/>
    <dgm:cxn modelId="{337B1DE1-FCEC-43B6-8497-F409B715F663}" type="presOf" srcId="{E45FE580-C6DD-4CDD-9671-8FC00FEEE655}" destId="{5F101C6C-B0BC-48C0-9103-4067565B70D7}" srcOrd="0" destOrd="0" presId="urn:microsoft.com/office/officeart/2005/8/layout/radial5"/>
    <dgm:cxn modelId="{CC43F044-DC01-42C2-8C17-32B3A91E7EB9}" type="presParOf" srcId="{8F3E6F77-5CA2-439D-99C5-8FEBBC7BE86F}" destId="{5C62545A-B632-4222-8198-5EDFB954DE3E}" srcOrd="0" destOrd="0" presId="urn:microsoft.com/office/officeart/2005/8/layout/radial5"/>
    <dgm:cxn modelId="{647982D8-F2E8-4EE6-BD17-DB924993DC96}" type="presParOf" srcId="{8F3E6F77-5CA2-439D-99C5-8FEBBC7BE86F}" destId="{5F101C6C-B0BC-48C0-9103-4067565B70D7}" srcOrd="1" destOrd="0" presId="urn:microsoft.com/office/officeart/2005/8/layout/radial5"/>
    <dgm:cxn modelId="{DC02BCC4-75CD-44B8-87A4-8DD8FEB6F629}" type="presParOf" srcId="{5F101C6C-B0BC-48C0-9103-4067565B70D7}" destId="{C42EB819-96B7-4614-B234-C9B49FB618C6}" srcOrd="0" destOrd="0" presId="urn:microsoft.com/office/officeart/2005/8/layout/radial5"/>
    <dgm:cxn modelId="{4D67DA3B-CC73-48B9-ACAE-9A947D723A9B}" type="presParOf" srcId="{8F3E6F77-5CA2-439D-99C5-8FEBBC7BE86F}" destId="{9D2AA1E9-4D2E-481E-A97F-EF1D74615243}" srcOrd="2" destOrd="0" presId="urn:microsoft.com/office/officeart/2005/8/layout/radial5"/>
    <dgm:cxn modelId="{36C78D32-B4EA-4A3A-B7DD-5D4FA9A07279}" type="presParOf" srcId="{8F3E6F77-5CA2-439D-99C5-8FEBBC7BE86F}" destId="{A4C3D296-127F-4381-AC6F-D1F71B3765AB}" srcOrd="3" destOrd="0" presId="urn:microsoft.com/office/officeart/2005/8/layout/radial5"/>
    <dgm:cxn modelId="{CCCB0FD1-D9C9-4CB6-88DE-9B25106053B6}" type="presParOf" srcId="{A4C3D296-127F-4381-AC6F-D1F71B3765AB}" destId="{F4078D9D-CFA3-41A4-899C-3BFFB8621B08}" srcOrd="0" destOrd="0" presId="urn:microsoft.com/office/officeart/2005/8/layout/radial5"/>
    <dgm:cxn modelId="{C26F23E3-A26D-48D3-AFA3-D26BB4EAB973}" type="presParOf" srcId="{8F3E6F77-5CA2-439D-99C5-8FEBBC7BE86F}" destId="{B28431A2-F2DA-42D8-9D84-94910146B798}" srcOrd="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4A45BD-A0BF-4802-9870-8B92240319F8}"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en-US"/>
        </a:p>
      </dgm:t>
    </dgm:pt>
    <dgm:pt modelId="{17EEDE13-D686-4F7F-BCE9-8790A7BEB70F}">
      <dgm:prSet phldrT="[Tex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n-US" dirty="0" smtClean="0"/>
            <a:t>Structural</a:t>
          </a:r>
          <a:endParaRPr lang="en-US" dirty="0"/>
        </a:p>
      </dgm:t>
    </dgm:pt>
    <dgm:pt modelId="{A11E177E-7FBE-4EED-927D-444D8D89B7C6}" type="parTrans" cxnId="{F1B7B371-EEA3-4B2A-A925-AFE78C10E582}">
      <dgm:prSet/>
      <dgm:spPr/>
      <dgm:t>
        <a:bodyPr/>
        <a:lstStyle/>
        <a:p>
          <a:endParaRPr lang="en-US"/>
        </a:p>
      </dgm:t>
    </dgm:pt>
    <dgm:pt modelId="{65F1FDCD-ED8E-49CE-9232-0DAA93E50024}" type="sibTrans" cxnId="{F1B7B371-EEA3-4B2A-A925-AFE78C10E582}">
      <dgm:prSet/>
      <dgm:spPr/>
      <dgm:t>
        <a:bodyPr/>
        <a:lstStyle/>
        <a:p>
          <a:endParaRPr lang="en-US"/>
        </a:p>
      </dgm:t>
    </dgm:pt>
    <dgm:pt modelId="{8F3E6F77-5CA2-439D-99C5-8FEBBC7BE86F}" type="pres">
      <dgm:prSet presAssocID="{6B4A45BD-A0BF-4802-9870-8B92240319F8}" presName="Name0" presStyleCnt="0">
        <dgm:presLayoutVars>
          <dgm:chMax val="1"/>
          <dgm:dir/>
          <dgm:animLvl val="ctr"/>
          <dgm:resizeHandles val="exact"/>
        </dgm:presLayoutVars>
      </dgm:prSet>
      <dgm:spPr/>
      <dgm:t>
        <a:bodyPr/>
        <a:lstStyle/>
        <a:p>
          <a:endParaRPr lang="en-US"/>
        </a:p>
      </dgm:t>
    </dgm:pt>
    <dgm:pt modelId="{72F9CC47-99AB-4382-8AF4-9CC72D9F0C97}" type="pres">
      <dgm:prSet presAssocID="{17EEDE13-D686-4F7F-BCE9-8790A7BEB70F}" presName="centerShape" presStyleLbl="node0" presStyleIdx="0" presStyleCnt="1" custLinFactNeighborX="6944" custLinFactNeighborY="1150"/>
      <dgm:spPr/>
      <dgm:t>
        <a:bodyPr/>
        <a:lstStyle/>
        <a:p>
          <a:endParaRPr lang="en-US"/>
        </a:p>
      </dgm:t>
    </dgm:pt>
  </dgm:ptLst>
  <dgm:cxnLst>
    <dgm:cxn modelId="{F1B7B371-EEA3-4B2A-A925-AFE78C10E582}" srcId="{6B4A45BD-A0BF-4802-9870-8B92240319F8}" destId="{17EEDE13-D686-4F7F-BCE9-8790A7BEB70F}" srcOrd="0" destOrd="0" parTransId="{A11E177E-7FBE-4EED-927D-444D8D89B7C6}" sibTransId="{65F1FDCD-ED8E-49CE-9232-0DAA93E50024}"/>
    <dgm:cxn modelId="{024845F4-2F5B-4DC7-8E5F-9E0920440535}" type="presOf" srcId="{17EEDE13-D686-4F7F-BCE9-8790A7BEB70F}" destId="{72F9CC47-99AB-4382-8AF4-9CC72D9F0C97}" srcOrd="0" destOrd="0" presId="urn:microsoft.com/office/officeart/2005/8/layout/radial5"/>
    <dgm:cxn modelId="{92572F28-C69E-45C1-98D4-58DB11DC80C3}" type="presOf" srcId="{6B4A45BD-A0BF-4802-9870-8B92240319F8}" destId="{8F3E6F77-5CA2-439D-99C5-8FEBBC7BE86F}" srcOrd="0" destOrd="0" presId="urn:microsoft.com/office/officeart/2005/8/layout/radial5"/>
    <dgm:cxn modelId="{5A92986B-135E-4BEA-A6F5-981D23FD0711}" type="presParOf" srcId="{8F3E6F77-5CA2-439D-99C5-8FEBBC7BE86F}" destId="{72F9CC47-99AB-4382-8AF4-9CC72D9F0C97}" srcOrd="0" destOrd="0" presId="urn:microsoft.com/office/officeart/2005/8/layout/radial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8F51B0-64F1-420A-A498-D164A8988A4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599B616-0BE9-4B40-981F-0716FBBD80E8}" type="pres">
      <dgm:prSet presAssocID="{878F51B0-64F1-420A-A498-D164A8988A40}" presName="Name0" presStyleCnt="0">
        <dgm:presLayoutVars>
          <dgm:dir/>
          <dgm:resizeHandles val="exact"/>
        </dgm:presLayoutVars>
      </dgm:prSet>
      <dgm:spPr/>
    </dgm:pt>
  </dgm:ptLst>
  <dgm:cxnLst>
    <dgm:cxn modelId="{2509549C-99E0-49D3-974C-738F31E58EF0}" type="presOf" srcId="{878F51B0-64F1-420A-A498-D164A8988A40}" destId="{2599B616-0BE9-4B40-981F-0716FBBD80E8}" srcOrd="0"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B93815-E183-43C9-B512-B8E6854A319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DA360BA9-B175-4FF8-91D5-FCB08D0AAB72}">
      <dgm:prSet phldrT="[Tex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dirty="0" smtClean="0"/>
            <a:t>Owner or Contractor</a:t>
          </a:r>
          <a:endParaRPr lang="en-US" dirty="0"/>
        </a:p>
      </dgm:t>
    </dgm:pt>
    <dgm:pt modelId="{A23F25BB-7886-4E36-AF9C-16C73978FA80}" type="parTrans" cxnId="{F7860655-9556-4C33-B933-9192D60517DE}">
      <dgm:prSet/>
      <dgm:spPr/>
      <dgm:t>
        <a:bodyPr/>
        <a:lstStyle/>
        <a:p>
          <a:endParaRPr lang="en-US"/>
        </a:p>
      </dgm:t>
    </dgm:pt>
    <dgm:pt modelId="{2F1B647D-195D-4501-B2F7-C07A78783637}" type="sibTrans" cxnId="{F7860655-9556-4C33-B933-9192D60517DE}">
      <dgm:prSet/>
      <dgm:spPr/>
      <dgm:t>
        <a:bodyPr/>
        <a:lstStyle/>
        <a:p>
          <a:endParaRPr lang="en-US"/>
        </a:p>
      </dgm:t>
    </dgm:pt>
    <dgm:pt modelId="{B1CF83F5-E595-4D22-B9BE-6DA9D94A4902}">
      <dgm:prSet phldrT="[Tex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dirty="0" smtClean="0"/>
            <a:t>Geotech</a:t>
          </a:r>
          <a:endParaRPr lang="en-US" dirty="0"/>
        </a:p>
      </dgm:t>
    </dgm:pt>
    <dgm:pt modelId="{8CCD6537-DBDA-45C5-90D6-587527F340FA}" type="parTrans" cxnId="{F8EAB500-95B9-4B99-B0E6-BEE711E7A7BC}">
      <dgm:prSet/>
      <dgm:spPr/>
      <dgm:t>
        <a:bodyPr/>
        <a:lstStyle/>
        <a:p>
          <a:endParaRPr lang="en-US" dirty="0"/>
        </a:p>
      </dgm:t>
    </dgm:pt>
    <dgm:pt modelId="{CD98DC45-D121-4318-96EF-D240DFA35769}" type="sibTrans" cxnId="{F8EAB500-95B9-4B99-B0E6-BEE711E7A7BC}">
      <dgm:prSet/>
      <dgm:spPr/>
      <dgm:t>
        <a:bodyPr/>
        <a:lstStyle/>
        <a:p>
          <a:endParaRPr lang="en-US"/>
        </a:p>
      </dgm:t>
    </dgm:pt>
    <dgm:pt modelId="{9D00084D-CC91-469B-AA32-9BFB0AB2E607}">
      <dgm:prSet phldrT="[Tex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dirty="0" smtClean="0"/>
            <a:t>Structural</a:t>
          </a:r>
          <a:endParaRPr lang="en-US" dirty="0"/>
        </a:p>
      </dgm:t>
    </dgm:pt>
    <dgm:pt modelId="{A39C5DDA-2991-4BA6-ACC1-646D3C00DB68}" type="sibTrans" cxnId="{CBF87F89-390B-4E7F-831A-7B0183743AD7}">
      <dgm:prSet/>
      <dgm:spPr/>
      <dgm:t>
        <a:bodyPr/>
        <a:lstStyle/>
        <a:p>
          <a:endParaRPr lang="en-US"/>
        </a:p>
      </dgm:t>
    </dgm:pt>
    <dgm:pt modelId="{53B5C568-3128-45E0-9A13-6EE4A4871360}" type="parTrans" cxnId="{CBF87F89-390B-4E7F-831A-7B0183743AD7}">
      <dgm:prSet/>
      <dgm:spPr/>
      <dgm:t>
        <a:bodyPr/>
        <a:lstStyle/>
        <a:p>
          <a:endParaRPr lang="en-US" dirty="0"/>
        </a:p>
      </dgm:t>
    </dgm:pt>
    <dgm:pt modelId="{7A1D5B12-0C7E-4D95-848A-3F5D7AA62FCB}" type="pres">
      <dgm:prSet presAssocID="{D0B93815-E183-43C9-B512-B8E6854A3199}" presName="Name0" presStyleCnt="0">
        <dgm:presLayoutVars>
          <dgm:chMax val="1"/>
          <dgm:dir/>
          <dgm:animLvl val="ctr"/>
          <dgm:resizeHandles val="exact"/>
        </dgm:presLayoutVars>
      </dgm:prSet>
      <dgm:spPr/>
      <dgm:t>
        <a:bodyPr/>
        <a:lstStyle/>
        <a:p>
          <a:endParaRPr lang="en-US"/>
        </a:p>
      </dgm:t>
    </dgm:pt>
    <dgm:pt modelId="{F053B8C1-5A5B-45CF-AB65-BC8BED0F3B9B}" type="pres">
      <dgm:prSet presAssocID="{DA360BA9-B175-4FF8-91D5-FCB08D0AAB72}" presName="centerShape" presStyleLbl="node0" presStyleIdx="0" presStyleCnt="1" custScaleX="196815" custScaleY="184085" custLinFactNeighborX="-11197" custLinFactNeighborY="-35047"/>
      <dgm:spPr/>
      <dgm:t>
        <a:bodyPr/>
        <a:lstStyle/>
        <a:p>
          <a:endParaRPr lang="en-US"/>
        </a:p>
      </dgm:t>
    </dgm:pt>
    <dgm:pt modelId="{AE192D43-1D44-4AC1-B521-3C5988CE1559}" type="pres">
      <dgm:prSet presAssocID="{53B5C568-3128-45E0-9A13-6EE4A4871360}" presName="parTrans" presStyleLbl="sibTrans2D1" presStyleIdx="0" presStyleCnt="2"/>
      <dgm:spPr/>
      <dgm:t>
        <a:bodyPr/>
        <a:lstStyle/>
        <a:p>
          <a:endParaRPr lang="en-US"/>
        </a:p>
      </dgm:t>
    </dgm:pt>
    <dgm:pt modelId="{93DA039D-27BD-4499-8051-B92FEE5F7018}" type="pres">
      <dgm:prSet presAssocID="{53B5C568-3128-45E0-9A13-6EE4A4871360}" presName="connectorText" presStyleLbl="sibTrans2D1" presStyleIdx="0" presStyleCnt="2"/>
      <dgm:spPr/>
      <dgm:t>
        <a:bodyPr/>
        <a:lstStyle/>
        <a:p>
          <a:endParaRPr lang="en-US"/>
        </a:p>
      </dgm:t>
    </dgm:pt>
    <dgm:pt modelId="{31BCAEC1-5B72-4B06-B1EE-7BF705115EB2}" type="pres">
      <dgm:prSet presAssocID="{9D00084D-CC91-469B-AA32-9BFB0AB2E607}" presName="node" presStyleLbl="node1" presStyleIdx="0" presStyleCnt="2" custScaleX="127210" custScaleY="119520" custRadScaleRad="91653" custRadScaleInc="160752">
        <dgm:presLayoutVars>
          <dgm:bulletEnabled val="1"/>
        </dgm:presLayoutVars>
      </dgm:prSet>
      <dgm:spPr/>
      <dgm:t>
        <a:bodyPr/>
        <a:lstStyle/>
        <a:p>
          <a:endParaRPr lang="en-US"/>
        </a:p>
      </dgm:t>
    </dgm:pt>
    <dgm:pt modelId="{832E9613-0A48-42ED-B0D8-D15675B04CD5}" type="pres">
      <dgm:prSet presAssocID="{8CCD6537-DBDA-45C5-90D6-587527F340FA}" presName="parTrans" presStyleLbl="sibTrans2D1" presStyleIdx="1" presStyleCnt="2"/>
      <dgm:spPr/>
      <dgm:t>
        <a:bodyPr/>
        <a:lstStyle/>
        <a:p>
          <a:endParaRPr lang="en-US"/>
        </a:p>
      </dgm:t>
    </dgm:pt>
    <dgm:pt modelId="{C534343A-C79A-45CA-A5A1-B2B8A6BEA905}" type="pres">
      <dgm:prSet presAssocID="{8CCD6537-DBDA-45C5-90D6-587527F340FA}" presName="connectorText" presStyleLbl="sibTrans2D1" presStyleIdx="1" presStyleCnt="2"/>
      <dgm:spPr/>
      <dgm:t>
        <a:bodyPr/>
        <a:lstStyle/>
        <a:p>
          <a:endParaRPr lang="en-US"/>
        </a:p>
      </dgm:t>
    </dgm:pt>
    <dgm:pt modelId="{6D758531-6341-4A62-97CC-A74C4883F841}" type="pres">
      <dgm:prSet presAssocID="{B1CF83F5-E595-4D22-B9BE-6DA9D94A4902}" presName="node" presStyleLbl="node1" presStyleIdx="1" presStyleCnt="2" custScaleX="119878" custScaleY="120453" custRadScaleRad="117876" custRadScaleInc="58418">
        <dgm:presLayoutVars>
          <dgm:bulletEnabled val="1"/>
        </dgm:presLayoutVars>
      </dgm:prSet>
      <dgm:spPr/>
      <dgm:t>
        <a:bodyPr/>
        <a:lstStyle/>
        <a:p>
          <a:endParaRPr lang="en-US"/>
        </a:p>
      </dgm:t>
    </dgm:pt>
  </dgm:ptLst>
  <dgm:cxnLst>
    <dgm:cxn modelId="{80D3F5D5-A21A-4604-A42D-F418410A771F}" type="presOf" srcId="{8CCD6537-DBDA-45C5-90D6-587527F340FA}" destId="{C534343A-C79A-45CA-A5A1-B2B8A6BEA905}" srcOrd="1" destOrd="0" presId="urn:microsoft.com/office/officeart/2005/8/layout/radial5"/>
    <dgm:cxn modelId="{FF702C11-367F-4C86-AE5D-2E6FC2CD0614}" type="presOf" srcId="{B1CF83F5-E595-4D22-B9BE-6DA9D94A4902}" destId="{6D758531-6341-4A62-97CC-A74C4883F841}" srcOrd="0" destOrd="0" presId="urn:microsoft.com/office/officeart/2005/8/layout/radial5"/>
    <dgm:cxn modelId="{CADC7804-DEEB-427A-89EF-708C37C1500D}" type="presOf" srcId="{8CCD6537-DBDA-45C5-90D6-587527F340FA}" destId="{832E9613-0A48-42ED-B0D8-D15675B04CD5}" srcOrd="0" destOrd="0" presId="urn:microsoft.com/office/officeart/2005/8/layout/radial5"/>
    <dgm:cxn modelId="{AF15C205-E09A-4702-87A7-E303EC6F8297}" type="presOf" srcId="{9D00084D-CC91-469B-AA32-9BFB0AB2E607}" destId="{31BCAEC1-5B72-4B06-B1EE-7BF705115EB2}" srcOrd="0" destOrd="0" presId="urn:microsoft.com/office/officeart/2005/8/layout/radial5"/>
    <dgm:cxn modelId="{0DEBAB2A-CC87-4CB6-BB3F-BE76E92B48EE}" type="presOf" srcId="{D0B93815-E183-43C9-B512-B8E6854A3199}" destId="{7A1D5B12-0C7E-4D95-848A-3F5D7AA62FCB}" srcOrd="0" destOrd="0" presId="urn:microsoft.com/office/officeart/2005/8/layout/radial5"/>
    <dgm:cxn modelId="{F8EAB500-95B9-4B99-B0E6-BEE711E7A7BC}" srcId="{DA360BA9-B175-4FF8-91D5-FCB08D0AAB72}" destId="{B1CF83F5-E595-4D22-B9BE-6DA9D94A4902}" srcOrd="1" destOrd="0" parTransId="{8CCD6537-DBDA-45C5-90D6-587527F340FA}" sibTransId="{CD98DC45-D121-4318-96EF-D240DFA35769}"/>
    <dgm:cxn modelId="{7262BF9C-1A96-46A1-91DD-84FB88AB7856}" type="presOf" srcId="{53B5C568-3128-45E0-9A13-6EE4A4871360}" destId="{93DA039D-27BD-4499-8051-B92FEE5F7018}" srcOrd="1" destOrd="0" presId="urn:microsoft.com/office/officeart/2005/8/layout/radial5"/>
    <dgm:cxn modelId="{CBF87F89-390B-4E7F-831A-7B0183743AD7}" srcId="{DA360BA9-B175-4FF8-91D5-FCB08D0AAB72}" destId="{9D00084D-CC91-469B-AA32-9BFB0AB2E607}" srcOrd="0" destOrd="0" parTransId="{53B5C568-3128-45E0-9A13-6EE4A4871360}" sibTransId="{A39C5DDA-2991-4BA6-ACC1-646D3C00DB68}"/>
    <dgm:cxn modelId="{EE689A9C-195A-45B4-AE50-AC741974F088}" type="presOf" srcId="{53B5C568-3128-45E0-9A13-6EE4A4871360}" destId="{AE192D43-1D44-4AC1-B521-3C5988CE1559}" srcOrd="0" destOrd="0" presId="urn:microsoft.com/office/officeart/2005/8/layout/radial5"/>
    <dgm:cxn modelId="{F7860655-9556-4C33-B933-9192D60517DE}" srcId="{D0B93815-E183-43C9-B512-B8E6854A3199}" destId="{DA360BA9-B175-4FF8-91D5-FCB08D0AAB72}" srcOrd="0" destOrd="0" parTransId="{A23F25BB-7886-4E36-AF9C-16C73978FA80}" sibTransId="{2F1B647D-195D-4501-B2F7-C07A78783637}"/>
    <dgm:cxn modelId="{E6FAC2D0-8467-45B2-9941-FBE72DA01E67}" type="presOf" srcId="{DA360BA9-B175-4FF8-91D5-FCB08D0AAB72}" destId="{F053B8C1-5A5B-45CF-AB65-BC8BED0F3B9B}" srcOrd="0" destOrd="0" presId="urn:microsoft.com/office/officeart/2005/8/layout/radial5"/>
    <dgm:cxn modelId="{DACF7F54-B7E4-4DB6-BA0E-8D3F740DC967}" type="presParOf" srcId="{7A1D5B12-0C7E-4D95-848A-3F5D7AA62FCB}" destId="{F053B8C1-5A5B-45CF-AB65-BC8BED0F3B9B}" srcOrd="0" destOrd="0" presId="urn:microsoft.com/office/officeart/2005/8/layout/radial5"/>
    <dgm:cxn modelId="{0FF42BBF-84AE-480A-A4F3-4FA3A8124C40}" type="presParOf" srcId="{7A1D5B12-0C7E-4D95-848A-3F5D7AA62FCB}" destId="{AE192D43-1D44-4AC1-B521-3C5988CE1559}" srcOrd="1" destOrd="0" presId="urn:microsoft.com/office/officeart/2005/8/layout/radial5"/>
    <dgm:cxn modelId="{B463E928-B1A4-457D-AAE6-4C67C3E6696D}" type="presParOf" srcId="{AE192D43-1D44-4AC1-B521-3C5988CE1559}" destId="{93DA039D-27BD-4499-8051-B92FEE5F7018}" srcOrd="0" destOrd="0" presId="urn:microsoft.com/office/officeart/2005/8/layout/radial5"/>
    <dgm:cxn modelId="{5E70E524-E415-4DE9-B919-34168833F380}" type="presParOf" srcId="{7A1D5B12-0C7E-4D95-848A-3F5D7AA62FCB}" destId="{31BCAEC1-5B72-4B06-B1EE-7BF705115EB2}" srcOrd="2" destOrd="0" presId="urn:microsoft.com/office/officeart/2005/8/layout/radial5"/>
    <dgm:cxn modelId="{FF4C1216-C796-4950-A6B7-89CE6FC119BB}" type="presParOf" srcId="{7A1D5B12-0C7E-4D95-848A-3F5D7AA62FCB}" destId="{832E9613-0A48-42ED-B0D8-D15675B04CD5}" srcOrd="3" destOrd="0" presId="urn:microsoft.com/office/officeart/2005/8/layout/radial5"/>
    <dgm:cxn modelId="{A8FB5D7F-AB65-4760-8F99-849D0C3F9FF7}" type="presParOf" srcId="{832E9613-0A48-42ED-B0D8-D15675B04CD5}" destId="{C534343A-C79A-45CA-A5A1-B2B8A6BEA905}" srcOrd="0" destOrd="0" presId="urn:microsoft.com/office/officeart/2005/8/layout/radial5"/>
    <dgm:cxn modelId="{6CD7BEF4-6A6E-442E-9904-5F8923A0755E}" type="presParOf" srcId="{7A1D5B12-0C7E-4D95-848A-3F5D7AA62FCB}" destId="{6D758531-6341-4A62-97CC-A74C4883F841}" srcOrd="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8F51B0-64F1-420A-A498-D164A8988A4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599B616-0BE9-4B40-981F-0716FBBD80E8}" type="pres">
      <dgm:prSet presAssocID="{878F51B0-64F1-420A-A498-D164A8988A40}" presName="Name0" presStyleCnt="0">
        <dgm:presLayoutVars>
          <dgm:dir/>
          <dgm:resizeHandles val="exact"/>
        </dgm:presLayoutVars>
      </dgm:prSet>
      <dgm:spPr/>
    </dgm:pt>
  </dgm:ptLst>
  <dgm:cxnLst>
    <dgm:cxn modelId="{1B1E18E0-96D8-488A-953A-B60E7D37E821}" type="presOf" srcId="{878F51B0-64F1-420A-A498-D164A8988A40}" destId="{2599B616-0BE9-4B40-981F-0716FBBD80E8}" srcOrd="0"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B93815-E183-43C9-B512-B8E6854A3199}"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1CF83F5-E595-4D22-B9BE-6DA9D94A4902}">
      <dgm:prSet phldrT="[Tex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dirty="0" smtClean="0"/>
            <a:t>Geotech</a:t>
          </a:r>
          <a:endParaRPr lang="en-US" dirty="0"/>
        </a:p>
      </dgm:t>
    </dgm:pt>
    <dgm:pt modelId="{8CCD6537-DBDA-45C5-90D6-587527F340FA}" type="parTrans" cxnId="{F8EAB500-95B9-4B99-B0E6-BEE711E7A7BC}">
      <dgm:prSet/>
      <dgm:spPr>
        <a:solidFill>
          <a:schemeClr val="bg1"/>
        </a:solidFill>
      </dgm:spPr>
      <dgm:t>
        <a:bodyPr/>
        <a:lstStyle/>
        <a:p>
          <a:endParaRPr lang="en-US" dirty="0"/>
        </a:p>
      </dgm:t>
    </dgm:pt>
    <dgm:pt modelId="{CD98DC45-D121-4318-96EF-D240DFA35769}" type="sibTrans" cxnId="{F8EAB500-95B9-4B99-B0E6-BEE711E7A7BC}">
      <dgm:prSet/>
      <dgm:spPr/>
      <dgm:t>
        <a:bodyPr/>
        <a:lstStyle/>
        <a:p>
          <a:endParaRPr lang="en-US"/>
        </a:p>
      </dgm:t>
    </dgm:pt>
    <dgm:pt modelId="{9D00084D-CC91-469B-AA32-9BFB0AB2E607}">
      <dgm:prSet phldrT="[Tex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en-US" dirty="0" smtClean="0"/>
            <a:t>Structural</a:t>
          </a:r>
          <a:endParaRPr lang="en-US" dirty="0"/>
        </a:p>
      </dgm:t>
    </dgm:pt>
    <dgm:pt modelId="{A39C5DDA-2991-4BA6-ACC1-646D3C00DB68}" type="sibTrans" cxnId="{CBF87F89-390B-4E7F-831A-7B0183743AD7}">
      <dgm:prSet/>
      <dgm:spPr/>
      <dgm:t>
        <a:bodyPr/>
        <a:lstStyle/>
        <a:p>
          <a:endParaRPr lang="en-US"/>
        </a:p>
      </dgm:t>
    </dgm:pt>
    <dgm:pt modelId="{53B5C568-3128-45E0-9A13-6EE4A4871360}" type="parTrans" cxnId="{CBF87F89-390B-4E7F-831A-7B0183743AD7}">
      <dgm:prSet/>
      <dgm:spPr/>
      <dgm:t>
        <a:bodyPr/>
        <a:lstStyle/>
        <a:p>
          <a:endParaRPr lang="en-US"/>
        </a:p>
      </dgm:t>
    </dgm:pt>
    <dgm:pt modelId="{7A1D5B12-0C7E-4D95-848A-3F5D7AA62FCB}" type="pres">
      <dgm:prSet presAssocID="{D0B93815-E183-43C9-B512-B8E6854A3199}" presName="Name0" presStyleCnt="0">
        <dgm:presLayoutVars>
          <dgm:chMax val="1"/>
          <dgm:dir/>
          <dgm:animLvl val="ctr"/>
          <dgm:resizeHandles val="exact"/>
        </dgm:presLayoutVars>
      </dgm:prSet>
      <dgm:spPr/>
      <dgm:t>
        <a:bodyPr/>
        <a:lstStyle/>
        <a:p>
          <a:endParaRPr lang="en-US"/>
        </a:p>
      </dgm:t>
    </dgm:pt>
    <dgm:pt modelId="{96F0AB8E-3205-4EC0-8FE9-B2A58F142A27}" type="pres">
      <dgm:prSet presAssocID="{9D00084D-CC91-469B-AA32-9BFB0AB2E607}" presName="centerShape" presStyleLbl="node0" presStyleIdx="0" presStyleCnt="1" custScaleX="72378" custScaleY="68886" custLinFactNeighborX="-34322" custLinFactNeighborY="-41021"/>
      <dgm:spPr/>
      <dgm:t>
        <a:bodyPr/>
        <a:lstStyle/>
        <a:p>
          <a:endParaRPr lang="en-US"/>
        </a:p>
      </dgm:t>
    </dgm:pt>
    <dgm:pt modelId="{832E9613-0A48-42ED-B0D8-D15675B04CD5}" type="pres">
      <dgm:prSet presAssocID="{8CCD6537-DBDA-45C5-90D6-587527F340FA}" presName="parTrans" presStyleLbl="sibTrans2D1" presStyleIdx="0" presStyleCnt="1"/>
      <dgm:spPr/>
      <dgm:t>
        <a:bodyPr/>
        <a:lstStyle/>
        <a:p>
          <a:endParaRPr lang="en-US"/>
        </a:p>
      </dgm:t>
    </dgm:pt>
    <dgm:pt modelId="{C534343A-C79A-45CA-A5A1-B2B8A6BEA905}" type="pres">
      <dgm:prSet presAssocID="{8CCD6537-DBDA-45C5-90D6-587527F340FA}" presName="connectorText" presStyleLbl="sibTrans2D1" presStyleIdx="0" presStyleCnt="1"/>
      <dgm:spPr/>
      <dgm:t>
        <a:bodyPr/>
        <a:lstStyle/>
        <a:p>
          <a:endParaRPr lang="en-US"/>
        </a:p>
      </dgm:t>
    </dgm:pt>
    <dgm:pt modelId="{6D758531-6341-4A62-97CC-A74C4883F841}" type="pres">
      <dgm:prSet presAssocID="{B1CF83F5-E595-4D22-B9BE-6DA9D94A4902}" presName="node" presStyleLbl="node1" presStyleIdx="0" presStyleCnt="1" custScaleX="73929" custScaleY="73637" custRadScaleRad="69520" custRadScaleInc="-54251">
        <dgm:presLayoutVars>
          <dgm:bulletEnabled val="1"/>
        </dgm:presLayoutVars>
      </dgm:prSet>
      <dgm:spPr/>
      <dgm:t>
        <a:bodyPr/>
        <a:lstStyle/>
        <a:p>
          <a:endParaRPr lang="en-US"/>
        </a:p>
      </dgm:t>
    </dgm:pt>
  </dgm:ptLst>
  <dgm:cxnLst>
    <dgm:cxn modelId="{CBF87F89-390B-4E7F-831A-7B0183743AD7}" srcId="{D0B93815-E183-43C9-B512-B8E6854A3199}" destId="{9D00084D-CC91-469B-AA32-9BFB0AB2E607}" srcOrd="0" destOrd="0" parTransId="{53B5C568-3128-45E0-9A13-6EE4A4871360}" sibTransId="{A39C5DDA-2991-4BA6-ACC1-646D3C00DB68}"/>
    <dgm:cxn modelId="{6EB37CFF-ED7B-4E0E-ABC3-890DA03CC9B8}" type="presOf" srcId="{B1CF83F5-E595-4D22-B9BE-6DA9D94A4902}" destId="{6D758531-6341-4A62-97CC-A74C4883F841}" srcOrd="0" destOrd="0" presId="urn:microsoft.com/office/officeart/2005/8/layout/radial5"/>
    <dgm:cxn modelId="{8A3CDBDA-5214-4120-BE04-311B67DB2CC5}" type="presOf" srcId="{8CCD6537-DBDA-45C5-90D6-587527F340FA}" destId="{C534343A-C79A-45CA-A5A1-B2B8A6BEA905}" srcOrd="1" destOrd="0" presId="urn:microsoft.com/office/officeart/2005/8/layout/radial5"/>
    <dgm:cxn modelId="{336DC980-DF85-417B-ABCB-C470C74EE0AB}" type="presOf" srcId="{9D00084D-CC91-469B-AA32-9BFB0AB2E607}" destId="{96F0AB8E-3205-4EC0-8FE9-B2A58F142A27}" srcOrd="0" destOrd="0" presId="urn:microsoft.com/office/officeart/2005/8/layout/radial5"/>
    <dgm:cxn modelId="{F8EAB500-95B9-4B99-B0E6-BEE711E7A7BC}" srcId="{9D00084D-CC91-469B-AA32-9BFB0AB2E607}" destId="{B1CF83F5-E595-4D22-B9BE-6DA9D94A4902}" srcOrd="0" destOrd="0" parTransId="{8CCD6537-DBDA-45C5-90D6-587527F340FA}" sibTransId="{CD98DC45-D121-4318-96EF-D240DFA35769}"/>
    <dgm:cxn modelId="{FE3B1F4C-464A-42C8-B578-BF0DE55AE146}" type="presOf" srcId="{8CCD6537-DBDA-45C5-90D6-587527F340FA}" destId="{832E9613-0A48-42ED-B0D8-D15675B04CD5}" srcOrd="0" destOrd="0" presId="urn:microsoft.com/office/officeart/2005/8/layout/radial5"/>
    <dgm:cxn modelId="{AFE13C79-A141-4516-BBB7-41837922C365}" type="presOf" srcId="{D0B93815-E183-43C9-B512-B8E6854A3199}" destId="{7A1D5B12-0C7E-4D95-848A-3F5D7AA62FCB}" srcOrd="0" destOrd="0" presId="urn:microsoft.com/office/officeart/2005/8/layout/radial5"/>
    <dgm:cxn modelId="{D488F262-9C7A-41DD-8CF2-B30485F36B74}" type="presParOf" srcId="{7A1D5B12-0C7E-4D95-848A-3F5D7AA62FCB}" destId="{96F0AB8E-3205-4EC0-8FE9-B2A58F142A27}" srcOrd="0" destOrd="0" presId="urn:microsoft.com/office/officeart/2005/8/layout/radial5"/>
    <dgm:cxn modelId="{FF93F8EF-9354-40BB-ADD4-97ECC5E97C85}" type="presParOf" srcId="{7A1D5B12-0C7E-4D95-848A-3F5D7AA62FCB}" destId="{832E9613-0A48-42ED-B0D8-D15675B04CD5}" srcOrd="1" destOrd="0" presId="urn:microsoft.com/office/officeart/2005/8/layout/radial5"/>
    <dgm:cxn modelId="{BCF175AC-75FF-4C20-9C7C-FADEE0BF3546}" type="presParOf" srcId="{832E9613-0A48-42ED-B0D8-D15675B04CD5}" destId="{C534343A-C79A-45CA-A5A1-B2B8A6BEA905}" srcOrd="0" destOrd="0" presId="urn:microsoft.com/office/officeart/2005/8/layout/radial5"/>
    <dgm:cxn modelId="{769D230B-F9E1-4A36-8511-43AD3239FD40}" type="presParOf" srcId="{7A1D5B12-0C7E-4D95-848A-3F5D7AA62FCB}" destId="{6D758531-6341-4A62-97CC-A74C4883F841}" srcOrd="2"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8F51B0-64F1-420A-A498-D164A8988A40}"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599B616-0BE9-4B40-981F-0716FBBD80E8}" type="pres">
      <dgm:prSet presAssocID="{878F51B0-64F1-420A-A498-D164A8988A40}" presName="Name0" presStyleCnt="0">
        <dgm:presLayoutVars>
          <dgm:dir/>
          <dgm:resizeHandles val="exact"/>
        </dgm:presLayoutVars>
      </dgm:prSet>
      <dgm:spPr/>
    </dgm:pt>
  </dgm:ptLst>
  <dgm:cxnLst>
    <dgm:cxn modelId="{FC806206-6750-4147-9335-5A1A33A5C647}" type="presOf" srcId="{878F51B0-64F1-420A-A498-D164A8988A40}" destId="{2599B616-0BE9-4B40-981F-0716FBBD80E8}" srcOrd="0"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F7A80F-888E-4B85-A74B-3BED7E89E6A0}"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US"/>
        </a:p>
      </dgm:t>
    </dgm:pt>
    <dgm:pt modelId="{252D6F4B-C6AB-48C6-BB38-6519C8DBDEB6}">
      <dgm:prSet phldrT="[Text]"/>
      <dgm:spPr/>
      <dgm:t>
        <a:bodyPr/>
        <a:lstStyle/>
        <a:p>
          <a:r>
            <a:rPr lang="en-US" dirty="0" smtClean="0"/>
            <a:t>RFP document resources</a:t>
          </a:r>
          <a:endParaRPr lang="en-US" dirty="0"/>
        </a:p>
      </dgm:t>
    </dgm:pt>
    <dgm:pt modelId="{3C882C9B-EFCA-450D-BE57-1E440D63A26F}" type="parTrans" cxnId="{7B938DD6-FE8D-41B6-A797-CEF51C2E8558}">
      <dgm:prSet/>
      <dgm:spPr/>
      <dgm:t>
        <a:bodyPr/>
        <a:lstStyle/>
        <a:p>
          <a:endParaRPr lang="en-US"/>
        </a:p>
      </dgm:t>
    </dgm:pt>
    <dgm:pt modelId="{2473DE9B-AEF7-48C1-90CB-4F087704D7ED}" type="sibTrans" cxnId="{7B938DD6-FE8D-41B6-A797-CEF51C2E8558}">
      <dgm:prSet/>
      <dgm:spPr/>
      <dgm:t>
        <a:bodyPr/>
        <a:lstStyle/>
        <a:p>
          <a:endParaRPr lang="en-US"/>
        </a:p>
      </dgm:t>
    </dgm:pt>
    <dgm:pt modelId="{718E5227-0FF2-4375-A8D8-A325D7F6F64D}">
      <dgm:prSet phldrT="[Text]"/>
      <dgm:spPr/>
      <dgm:t>
        <a:bodyPr/>
        <a:lstStyle/>
        <a:p>
          <a:r>
            <a:rPr lang="en-US" dirty="0" smtClean="0"/>
            <a:t>AIA C202-2015</a:t>
          </a:r>
          <a:endParaRPr lang="en-US" dirty="0"/>
        </a:p>
      </dgm:t>
    </dgm:pt>
    <dgm:pt modelId="{22F9FC58-DC64-47A4-9BEB-30AB3B80A90A}" type="parTrans" cxnId="{BC5EFA26-447D-4AAE-B686-374B1B9622C4}">
      <dgm:prSet/>
      <dgm:spPr/>
      <dgm:t>
        <a:bodyPr/>
        <a:lstStyle/>
        <a:p>
          <a:endParaRPr lang="en-US" dirty="0"/>
        </a:p>
      </dgm:t>
    </dgm:pt>
    <dgm:pt modelId="{3053AB18-59BD-49F9-9E75-82152266ECB7}" type="sibTrans" cxnId="{BC5EFA26-447D-4AAE-B686-374B1B9622C4}">
      <dgm:prSet/>
      <dgm:spPr/>
      <dgm:t>
        <a:bodyPr/>
        <a:lstStyle/>
        <a:p>
          <a:endParaRPr lang="en-US"/>
        </a:p>
      </dgm:t>
    </dgm:pt>
    <dgm:pt modelId="{50D407BD-3191-4EC6-8957-612EC8F460A1}">
      <dgm:prSet phldrT="[Text]"/>
      <dgm:spPr/>
      <dgm:t>
        <a:bodyPr/>
        <a:lstStyle/>
        <a:p>
          <a:r>
            <a:rPr lang="en-US" dirty="0" smtClean="0"/>
            <a:t>CASE #6-2</a:t>
          </a:r>
          <a:endParaRPr lang="en-US" dirty="0"/>
        </a:p>
      </dgm:t>
    </dgm:pt>
    <dgm:pt modelId="{66A8DE82-8560-4DFD-A95B-4B476318BDA1}" type="parTrans" cxnId="{1AF29FF6-38C9-4E11-9C25-D618C300E10B}">
      <dgm:prSet/>
      <dgm:spPr/>
      <dgm:t>
        <a:bodyPr/>
        <a:lstStyle/>
        <a:p>
          <a:endParaRPr lang="en-US" dirty="0"/>
        </a:p>
      </dgm:t>
    </dgm:pt>
    <dgm:pt modelId="{CE79FFB2-1838-414B-A1C1-6D46C5759195}" type="sibTrans" cxnId="{1AF29FF6-38C9-4E11-9C25-D618C300E10B}">
      <dgm:prSet/>
      <dgm:spPr/>
      <dgm:t>
        <a:bodyPr/>
        <a:lstStyle/>
        <a:p>
          <a:endParaRPr lang="en-US"/>
        </a:p>
      </dgm:t>
    </dgm:pt>
    <dgm:pt modelId="{ADD83E87-FF0D-4722-B93E-635D779232E6}">
      <dgm:prSet phldrT="[Text]"/>
      <dgm:spPr/>
      <dgm:t>
        <a:bodyPr/>
        <a:lstStyle/>
        <a:p>
          <a:r>
            <a:rPr lang="en-US" dirty="0" smtClean="0"/>
            <a:t>AIA G-602</a:t>
          </a:r>
          <a:endParaRPr lang="en-US" dirty="0"/>
        </a:p>
      </dgm:t>
    </dgm:pt>
    <dgm:pt modelId="{CDE0080C-33E2-4381-B9A4-B1F203907717}" type="parTrans" cxnId="{B227C7C7-2760-4868-8C00-82CAB27F5B2B}">
      <dgm:prSet/>
      <dgm:spPr/>
      <dgm:t>
        <a:bodyPr/>
        <a:lstStyle/>
        <a:p>
          <a:endParaRPr lang="en-US" dirty="0"/>
        </a:p>
      </dgm:t>
    </dgm:pt>
    <dgm:pt modelId="{E34F7752-0744-4145-8A1F-AA909B6FF562}" type="sibTrans" cxnId="{B227C7C7-2760-4868-8C00-82CAB27F5B2B}">
      <dgm:prSet/>
      <dgm:spPr/>
      <dgm:t>
        <a:bodyPr/>
        <a:lstStyle/>
        <a:p>
          <a:endParaRPr lang="en-US"/>
        </a:p>
      </dgm:t>
    </dgm:pt>
    <dgm:pt modelId="{BAD2FAE9-4F52-4422-9B6A-D8D1D76A8924}" type="pres">
      <dgm:prSet presAssocID="{A0F7A80F-888E-4B85-A74B-3BED7E89E6A0}" presName="Name0" presStyleCnt="0">
        <dgm:presLayoutVars>
          <dgm:chMax val="1"/>
          <dgm:dir/>
          <dgm:animLvl val="ctr"/>
          <dgm:resizeHandles val="exact"/>
        </dgm:presLayoutVars>
      </dgm:prSet>
      <dgm:spPr/>
      <dgm:t>
        <a:bodyPr/>
        <a:lstStyle/>
        <a:p>
          <a:endParaRPr lang="en-US"/>
        </a:p>
      </dgm:t>
    </dgm:pt>
    <dgm:pt modelId="{76FD7458-C990-4E7D-8395-F2660CCA7D87}" type="pres">
      <dgm:prSet presAssocID="{252D6F4B-C6AB-48C6-BB38-6519C8DBDEB6}" presName="centerShape" presStyleLbl="node0" presStyleIdx="0" presStyleCnt="1" custScaleX="135730" custScaleY="138165" custLinFactNeighborX="-36993" custLinFactNeighborY="-11459"/>
      <dgm:spPr/>
      <dgm:t>
        <a:bodyPr/>
        <a:lstStyle/>
        <a:p>
          <a:endParaRPr lang="en-US"/>
        </a:p>
      </dgm:t>
    </dgm:pt>
    <dgm:pt modelId="{38DE0396-1CC7-4F8C-A6C7-8D40C6123283}" type="pres">
      <dgm:prSet presAssocID="{22F9FC58-DC64-47A4-9BEB-30AB3B80A90A}" presName="parTrans" presStyleLbl="sibTrans2D1" presStyleIdx="0" presStyleCnt="3"/>
      <dgm:spPr/>
      <dgm:t>
        <a:bodyPr/>
        <a:lstStyle/>
        <a:p>
          <a:endParaRPr lang="en-US"/>
        </a:p>
      </dgm:t>
    </dgm:pt>
    <dgm:pt modelId="{18C5E59B-C8B5-4708-886C-DBD913FD9A96}" type="pres">
      <dgm:prSet presAssocID="{22F9FC58-DC64-47A4-9BEB-30AB3B80A90A}" presName="connectorText" presStyleLbl="sibTrans2D1" presStyleIdx="0" presStyleCnt="3"/>
      <dgm:spPr/>
      <dgm:t>
        <a:bodyPr/>
        <a:lstStyle/>
        <a:p>
          <a:endParaRPr lang="en-US"/>
        </a:p>
      </dgm:t>
    </dgm:pt>
    <dgm:pt modelId="{0502D748-EBD4-4AC0-9A5D-9A70F7ECC0C4}" type="pres">
      <dgm:prSet presAssocID="{718E5227-0FF2-4375-A8D8-A325D7F6F64D}" presName="node" presStyleLbl="node1" presStyleIdx="0" presStyleCnt="3" custScaleX="146732" custRadScaleRad="55424" custRadScaleInc="89339">
        <dgm:presLayoutVars>
          <dgm:bulletEnabled val="1"/>
        </dgm:presLayoutVars>
      </dgm:prSet>
      <dgm:spPr/>
      <dgm:t>
        <a:bodyPr/>
        <a:lstStyle/>
        <a:p>
          <a:endParaRPr lang="en-US"/>
        </a:p>
      </dgm:t>
    </dgm:pt>
    <dgm:pt modelId="{D74B8801-6B3D-4270-8ECF-097A16A39530}" type="pres">
      <dgm:prSet presAssocID="{66A8DE82-8560-4DFD-A95B-4B476318BDA1}" presName="parTrans" presStyleLbl="sibTrans2D1" presStyleIdx="1" presStyleCnt="3"/>
      <dgm:spPr/>
      <dgm:t>
        <a:bodyPr/>
        <a:lstStyle/>
        <a:p>
          <a:endParaRPr lang="en-US"/>
        </a:p>
      </dgm:t>
    </dgm:pt>
    <dgm:pt modelId="{22A4E7A9-2ABD-4E06-9C52-65C14A8D30E7}" type="pres">
      <dgm:prSet presAssocID="{66A8DE82-8560-4DFD-A95B-4B476318BDA1}" presName="connectorText" presStyleLbl="sibTrans2D1" presStyleIdx="1" presStyleCnt="3"/>
      <dgm:spPr/>
      <dgm:t>
        <a:bodyPr/>
        <a:lstStyle/>
        <a:p>
          <a:endParaRPr lang="en-US"/>
        </a:p>
      </dgm:t>
    </dgm:pt>
    <dgm:pt modelId="{A8BB9E94-60D0-41C0-9E87-09DAD26E4312}" type="pres">
      <dgm:prSet presAssocID="{50D407BD-3191-4EC6-8957-612EC8F460A1}" presName="node" presStyleLbl="node1" presStyleIdx="1" presStyleCnt="3" custScaleX="134009" custRadScaleRad="80488" custRadScaleInc="43898">
        <dgm:presLayoutVars>
          <dgm:bulletEnabled val="1"/>
        </dgm:presLayoutVars>
      </dgm:prSet>
      <dgm:spPr/>
      <dgm:t>
        <a:bodyPr/>
        <a:lstStyle/>
        <a:p>
          <a:endParaRPr lang="en-US"/>
        </a:p>
      </dgm:t>
    </dgm:pt>
    <dgm:pt modelId="{E585555F-674D-42A0-BE2F-FF011547624A}" type="pres">
      <dgm:prSet presAssocID="{CDE0080C-33E2-4381-B9A4-B1F203907717}" presName="parTrans" presStyleLbl="sibTrans2D1" presStyleIdx="2" presStyleCnt="3"/>
      <dgm:spPr/>
      <dgm:t>
        <a:bodyPr/>
        <a:lstStyle/>
        <a:p>
          <a:endParaRPr lang="en-US"/>
        </a:p>
      </dgm:t>
    </dgm:pt>
    <dgm:pt modelId="{39BB182C-F680-45D2-9EE1-3C9BACB1AA80}" type="pres">
      <dgm:prSet presAssocID="{CDE0080C-33E2-4381-B9A4-B1F203907717}" presName="connectorText" presStyleLbl="sibTrans2D1" presStyleIdx="2" presStyleCnt="3"/>
      <dgm:spPr/>
      <dgm:t>
        <a:bodyPr/>
        <a:lstStyle/>
        <a:p>
          <a:endParaRPr lang="en-US"/>
        </a:p>
      </dgm:t>
    </dgm:pt>
    <dgm:pt modelId="{BA4C35E7-4F11-4E94-B3D7-386BC004DE75}" type="pres">
      <dgm:prSet presAssocID="{ADD83E87-FF0D-4722-B93E-635D779232E6}" presName="node" presStyleLbl="node1" presStyleIdx="2" presStyleCnt="3" custScaleX="142576" custRadScaleRad="132217" custRadScaleInc="229405">
        <dgm:presLayoutVars>
          <dgm:bulletEnabled val="1"/>
        </dgm:presLayoutVars>
      </dgm:prSet>
      <dgm:spPr/>
      <dgm:t>
        <a:bodyPr/>
        <a:lstStyle/>
        <a:p>
          <a:endParaRPr lang="en-US"/>
        </a:p>
      </dgm:t>
    </dgm:pt>
  </dgm:ptLst>
  <dgm:cxnLst>
    <dgm:cxn modelId="{1AF29FF6-38C9-4E11-9C25-D618C300E10B}" srcId="{252D6F4B-C6AB-48C6-BB38-6519C8DBDEB6}" destId="{50D407BD-3191-4EC6-8957-612EC8F460A1}" srcOrd="1" destOrd="0" parTransId="{66A8DE82-8560-4DFD-A95B-4B476318BDA1}" sibTransId="{CE79FFB2-1838-414B-A1C1-6D46C5759195}"/>
    <dgm:cxn modelId="{4FA33A0B-9B3E-4CDA-BE99-A5235AADB129}" type="presOf" srcId="{66A8DE82-8560-4DFD-A95B-4B476318BDA1}" destId="{22A4E7A9-2ABD-4E06-9C52-65C14A8D30E7}" srcOrd="1" destOrd="0" presId="urn:microsoft.com/office/officeart/2005/8/layout/radial5"/>
    <dgm:cxn modelId="{BC5EFA26-447D-4AAE-B686-374B1B9622C4}" srcId="{252D6F4B-C6AB-48C6-BB38-6519C8DBDEB6}" destId="{718E5227-0FF2-4375-A8D8-A325D7F6F64D}" srcOrd="0" destOrd="0" parTransId="{22F9FC58-DC64-47A4-9BEB-30AB3B80A90A}" sibTransId="{3053AB18-59BD-49F9-9E75-82152266ECB7}"/>
    <dgm:cxn modelId="{BAA02061-78A2-47BF-A23F-C4815ED56F30}" type="presOf" srcId="{ADD83E87-FF0D-4722-B93E-635D779232E6}" destId="{BA4C35E7-4F11-4E94-B3D7-386BC004DE75}" srcOrd="0" destOrd="0" presId="urn:microsoft.com/office/officeart/2005/8/layout/radial5"/>
    <dgm:cxn modelId="{FD98EC01-9F31-43F6-A92E-2AB0A3A8C67B}" type="presOf" srcId="{A0F7A80F-888E-4B85-A74B-3BED7E89E6A0}" destId="{BAD2FAE9-4F52-4422-9B6A-D8D1D76A8924}" srcOrd="0" destOrd="0" presId="urn:microsoft.com/office/officeart/2005/8/layout/radial5"/>
    <dgm:cxn modelId="{7B938DD6-FE8D-41B6-A797-CEF51C2E8558}" srcId="{A0F7A80F-888E-4B85-A74B-3BED7E89E6A0}" destId="{252D6F4B-C6AB-48C6-BB38-6519C8DBDEB6}" srcOrd="0" destOrd="0" parTransId="{3C882C9B-EFCA-450D-BE57-1E440D63A26F}" sibTransId="{2473DE9B-AEF7-48C1-90CB-4F087704D7ED}"/>
    <dgm:cxn modelId="{20524520-862B-45E2-AD46-3ED7B90F16E9}" type="presOf" srcId="{50D407BD-3191-4EC6-8957-612EC8F460A1}" destId="{A8BB9E94-60D0-41C0-9E87-09DAD26E4312}" srcOrd="0" destOrd="0" presId="urn:microsoft.com/office/officeart/2005/8/layout/radial5"/>
    <dgm:cxn modelId="{186EB633-EC63-4BEE-987B-CAA31AA4F01B}" type="presOf" srcId="{718E5227-0FF2-4375-A8D8-A325D7F6F64D}" destId="{0502D748-EBD4-4AC0-9A5D-9A70F7ECC0C4}" srcOrd="0" destOrd="0" presId="urn:microsoft.com/office/officeart/2005/8/layout/radial5"/>
    <dgm:cxn modelId="{73863A38-151A-45AE-BCDF-B903271AC2EA}" type="presOf" srcId="{CDE0080C-33E2-4381-B9A4-B1F203907717}" destId="{E585555F-674D-42A0-BE2F-FF011547624A}" srcOrd="0" destOrd="0" presId="urn:microsoft.com/office/officeart/2005/8/layout/radial5"/>
    <dgm:cxn modelId="{06E2623D-4801-4167-AE62-DEB73068863D}" type="presOf" srcId="{22F9FC58-DC64-47A4-9BEB-30AB3B80A90A}" destId="{18C5E59B-C8B5-4708-886C-DBD913FD9A96}" srcOrd="1" destOrd="0" presId="urn:microsoft.com/office/officeart/2005/8/layout/radial5"/>
    <dgm:cxn modelId="{27A78824-FB0D-4C3A-BBE6-0B7EA38AF765}" type="presOf" srcId="{CDE0080C-33E2-4381-B9A4-B1F203907717}" destId="{39BB182C-F680-45D2-9EE1-3C9BACB1AA80}" srcOrd="1" destOrd="0" presId="urn:microsoft.com/office/officeart/2005/8/layout/radial5"/>
    <dgm:cxn modelId="{7B81E73F-2500-44CF-801F-7533E62F05F8}" type="presOf" srcId="{66A8DE82-8560-4DFD-A95B-4B476318BDA1}" destId="{D74B8801-6B3D-4270-8ECF-097A16A39530}" srcOrd="0" destOrd="0" presId="urn:microsoft.com/office/officeart/2005/8/layout/radial5"/>
    <dgm:cxn modelId="{B227C7C7-2760-4868-8C00-82CAB27F5B2B}" srcId="{252D6F4B-C6AB-48C6-BB38-6519C8DBDEB6}" destId="{ADD83E87-FF0D-4722-B93E-635D779232E6}" srcOrd="2" destOrd="0" parTransId="{CDE0080C-33E2-4381-B9A4-B1F203907717}" sibTransId="{E34F7752-0744-4145-8A1F-AA909B6FF562}"/>
    <dgm:cxn modelId="{A8B8F30F-FD6D-4C26-BD22-38EECFCD80C2}" type="presOf" srcId="{252D6F4B-C6AB-48C6-BB38-6519C8DBDEB6}" destId="{76FD7458-C990-4E7D-8395-F2660CCA7D87}" srcOrd="0" destOrd="0" presId="urn:microsoft.com/office/officeart/2005/8/layout/radial5"/>
    <dgm:cxn modelId="{BC089F98-EB62-4DDC-8125-4689BB8F3E57}" type="presOf" srcId="{22F9FC58-DC64-47A4-9BEB-30AB3B80A90A}" destId="{38DE0396-1CC7-4F8C-A6C7-8D40C6123283}" srcOrd="0" destOrd="0" presId="urn:microsoft.com/office/officeart/2005/8/layout/radial5"/>
    <dgm:cxn modelId="{DA0BE799-1D0C-41B2-8B71-BAF18548DAAD}" type="presParOf" srcId="{BAD2FAE9-4F52-4422-9B6A-D8D1D76A8924}" destId="{76FD7458-C990-4E7D-8395-F2660CCA7D87}" srcOrd="0" destOrd="0" presId="urn:microsoft.com/office/officeart/2005/8/layout/radial5"/>
    <dgm:cxn modelId="{2DF8C168-70C4-4DE5-B484-95C62D631C7B}" type="presParOf" srcId="{BAD2FAE9-4F52-4422-9B6A-D8D1D76A8924}" destId="{38DE0396-1CC7-4F8C-A6C7-8D40C6123283}" srcOrd="1" destOrd="0" presId="urn:microsoft.com/office/officeart/2005/8/layout/radial5"/>
    <dgm:cxn modelId="{2E0F4871-16BC-4805-A968-ED7086BBE799}" type="presParOf" srcId="{38DE0396-1CC7-4F8C-A6C7-8D40C6123283}" destId="{18C5E59B-C8B5-4708-886C-DBD913FD9A96}" srcOrd="0" destOrd="0" presId="urn:microsoft.com/office/officeart/2005/8/layout/radial5"/>
    <dgm:cxn modelId="{1A5287BA-921E-4FBA-B2EB-56372A42EC69}" type="presParOf" srcId="{BAD2FAE9-4F52-4422-9B6A-D8D1D76A8924}" destId="{0502D748-EBD4-4AC0-9A5D-9A70F7ECC0C4}" srcOrd="2" destOrd="0" presId="urn:microsoft.com/office/officeart/2005/8/layout/radial5"/>
    <dgm:cxn modelId="{27D5DBF0-ED46-4D39-BC01-E6BBC88DBAC5}" type="presParOf" srcId="{BAD2FAE9-4F52-4422-9B6A-D8D1D76A8924}" destId="{D74B8801-6B3D-4270-8ECF-097A16A39530}" srcOrd="3" destOrd="0" presId="urn:microsoft.com/office/officeart/2005/8/layout/radial5"/>
    <dgm:cxn modelId="{921E48CE-9B65-4F0E-A6DA-C9CD5FC7F1B5}" type="presParOf" srcId="{D74B8801-6B3D-4270-8ECF-097A16A39530}" destId="{22A4E7A9-2ABD-4E06-9C52-65C14A8D30E7}" srcOrd="0" destOrd="0" presId="urn:microsoft.com/office/officeart/2005/8/layout/radial5"/>
    <dgm:cxn modelId="{4F114E45-A10C-4579-9A87-9CF5600478DF}" type="presParOf" srcId="{BAD2FAE9-4F52-4422-9B6A-D8D1D76A8924}" destId="{A8BB9E94-60D0-41C0-9E87-09DAD26E4312}" srcOrd="4" destOrd="0" presId="urn:microsoft.com/office/officeart/2005/8/layout/radial5"/>
    <dgm:cxn modelId="{DAEDAD37-99E6-4A81-999F-F85B0AFAF9BA}" type="presParOf" srcId="{BAD2FAE9-4F52-4422-9B6A-D8D1D76A8924}" destId="{E585555F-674D-42A0-BE2F-FF011547624A}" srcOrd="5" destOrd="0" presId="urn:microsoft.com/office/officeart/2005/8/layout/radial5"/>
    <dgm:cxn modelId="{ABFDBBF3-D149-434E-9C10-939C12B02D44}" type="presParOf" srcId="{E585555F-674D-42A0-BE2F-FF011547624A}" destId="{39BB182C-F680-45D2-9EE1-3C9BACB1AA80}" srcOrd="0" destOrd="0" presId="urn:microsoft.com/office/officeart/2005/8/layout/radial5"/>
    <dgm:cxn modelId="{FB712642-FFAC-4ABA-AA33-F5889AAA0944}" type="presParOf" srcId="{BAD2FAE9-4F52-4422-9B6A-D8D1D76A8924}" destId="{BA4C35E7-4F11-4E94-B3D7-386BC004DE75}"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4F38-E2E8-47AE-AC9B-A78C05FC36CE}">
      <dsp:nvSpPr>
        <dsp:cNvPr id="0" name=""/>
        <dsp:cNvSpPr/>
      </dsp:nvSpPr>
      <dsp:spPr>
        <a:xfrm>
          <a:off x="7042" y="0"/>
          <a:ext cx="2506241" cy="899477"/>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Geotech</a:t>
          </a:r>
          <a:endParaRPr lang="en-US" sz="3200" kern="1200" dirty="0"/>
        </a:p>
      </dsp:txBody>
      <dsp:txXfrm>
        <a:off x="33387" y="26345"/>
        <a:ext cx="2453551" cy="846787"/>
      </dsp:txXfrm>
    </dsp:sp>
    <dsp:sp modelId="{026ED349-58B1-43DE-B635-93A53046FC97}">
      <dsp:nvSpPr>
        <dsp:cNvPr id="0" name=""/>
        <dsp:cNvSpPr/>
      </dsp:nvSpPr>
      <dsp:spPr>
        <a:xfrm>
          <a:off x="2931105" y="36226"/>
          <a:ext cx="1220851" cy="827024"/>
        </a:xfrm>
        <a:prstGeom prst="rightArrow">
          <a:avLst>
            <a:gd name="adj1" fmla="val 60000"/>
            <a:gd name="adj2" fmla="val 5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dirty="0"/>
        </a:p>
      </dsp:txBody>
      <dsp:txXfrm>
        <a:off x="2931105" y="201631"/>
        <a:ext cx="972744" cy="496214"/>
      </dsp:txXfrm>
    </dsp:sp>
    <dsp:sp modelId="{093DA665-D3A3-4C9A-805C-87B49992542C}">
      <dsp:nvSpPr>
        <dsp:cNvPr id="0" name=""/>
        <dsp:cNvSpPr/>
      </dsp:nvSpPr>
      <dsp:spPr>
        <a:xfrm>
          <a:off x="4509880" y="0"/>
          <a:ext cx="4481719" cy="899477"/>
        </a:xfrm>
        <a:prstGeom prst="roundRect">
          <a:avLst>
            <a:gd name="adj" fmla="val 10000"/>
          </a:avLst>
        </a:prstGeom>
        <a:gradFill rotWithShape="0">
          <a:gsLst>
            <a:gs pos="0">
              <a:schemeClr val="accent2">
                <a:hueOff val="-1455363"/>
                <a:satOff val="-83928"/>
                <a:lumOff val="8628"/>
                <a:alphaOff val="0"/>
                <a:tint val="94000"/>
                <a:satMod val="103000"/>
                <a:lumMod val="102000"/>
              </a:schemeClr>
            </a:gs>
            <a:gs pos="50000">
              <a:schemeClr val="accent2">
                <a:hueOff val="-1455363"/>
                <a:satOff val="-83928"/>
                <a:lumOff val="8628"/>
                <a:alphaOff val="0"/>
                <a:shade val="100000"/>
                <a:satMod val="110000"/>
                <a:lumMod val="100000"/>
              </a:schemeClr>
            </a:gs>
            <a:gs pos="100000">
              <a:schemeClr val="accent2">
                <a:hueOff val="-1455363"/>
                <a:satOff val="-83928"/>
                <a:lumOff val="862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Field Observation &amp; Field Testing</a:t>
          </a:r>
          <a:endParaRPr lang="en-US" sz="3200" kern="1200" dirty="0"/>
        </a:p>
      </dsp:txBody>
      <dsp:txXfrm>
        <a:off x="4536225" y="26345"/>
        <a:ext cx="4429029" cy="8467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A678C-A280-4C33-B29E-A1473EAB813C}">
      <dsp:nvSpPr>
        <dsp:cNvPr id="0" name=""/>
        <dsp:cNvSpPr/>
      </dsp:nvSpPr>
      <dsp:spPr>
        <a:xfrm>
          <a:off x="0" y="0"/>
          <a:ext cx="2449436" cy="762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Structural</a:t>
          </a:r>
          <a:endParaRPr lang="en-US" sz="3200" kern="1200" dirty="0"/>
        </a:p>
      </dsp:txBody>
      <dsp:txXfrm>
        <a:off x="22318" y="22318"/>
        <a:ext cx="2404800" cy="717364"/>
      </dsp:txXfrm>
    </dsp:sp>
    <dsp:sp modelId="{C854E8C0-F55D-4098-AF44-282CDE5EF79E}">
      <dsp:nvSpPr>
        <dsp:cNvPr id="0" name=""/>
        <dsp:cNvSpPr/>
      </dsp:nvSpPr>
      <dsp:spPr>
        <a:xfrm>
          <a:off x="2893266" y="25397"/>
          <a:ext cx="1232974" cy="7620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dirty="0"/>
        </a:p>
      </dsp:txBody>
      <dsp:txXfrm>
        <a:off x="2893266" y="177797"/>
        <a:ext cx="1004374" cy="457200"/>
      </dsp:txXfrm>
    </dsp:sp>
    <dsp:sp modelId="{EB6F5136-C12B-4BCA-80D6-720054FC40D0}">
      <dsp:nvSpPr>
        <dsp:cNvPr id="0" name=""/>
        <dsp:cNvSpPr/>
      </dsp:nvSpPr>
      <dsp:spPr>
        <a:xfrm>
          <a:off x="4436290" y="0"/>
          <a:ext cx="4552929" cy="76200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Field Observation</a:t>
          </a:r>
          <a:endParaRPr lang="en-US" sz="2800" kern="1200" dirty="0"/>
        </a:p>
      </dsp:txBody>
      <dsp:txXfrm>
        <a:off x="4458608" y="22318"/>
        <a:ext cx="4508293" cy="7173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8B757-5647-40EE-8D73-7D3A8BFBE5BA}">
      <dsp:nvSpPr>
        <dsp:cNvPr id="0" name=""/>
        <dsp:cNvSpPr/>
      </dsp:nvSpPr>
      <dsp:spPr>
        <a:xfrm>
          <a:off x="6888" y="0"/>
          <a:ext cx="2608118" cy="12586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Earthwork &amp; Foundation Contractor</a:t>
          </a:r>
          <a:endParaRPr lang="en-US" sz="3200" kern="1200" dirty="0"/>
        </a:p>
      </dsp:txBody>
      <dsp:txXfrm>
        <a:off x="43753" y="36865"/>
        <a:ext cx="2534388" cy="1184946"/>
      </dsp:txXfrm>
    </dsp:sp>
    <dsp:sp modelId="{2C2E21A8-726A-437C-BD97-6E98C89DD2FA}">
      <dsp:nvSpPr>
        <dsp:cNvPr id="0" name=""/>
        <dsp:cNvSpPr/>
      </dsp:nvSpPr>
      <dsp:spPr>
        <a:xfrm>
          <a:off x="2971800" y="166129"/>
          <a:ext cx="1321381" cy="92641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endParaRPr lang="en-US" sz="4200" kern="1200" dirty="0"/>
        </a:p>
      </dsp:txBody>
      <dsp:txXfrm>
        <a:off x="2971800" y="351412"/>
        <a:ext cx="1043456" cy="555850"/>
      </dsp:txXfrm>
    </dsp:sp>
    <dsp:sp modelId="{3ABD2911-066F-4D74-B187-D3BF083C061E}">
      <dsp:nvSpPr>
        <dsp:cNvPr id="0" name=""/>
        <dsp:cNvSpPr/>
      </dsp:nvSpPr>
      <dsp:spPr>
        <a:xfrm>
          <a:off x="4590705" y="0"/>
          <a:ext cx="4475400" cy="12586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Interpretation of the Contract Documents and Geotechnical Report</a:t>
          </a:r>
          <a:endParaRPr lang="en-US" sz="2800" kern="1200" dirty="0"/>
        </a:p>
      </dsp:txBody>
      <dsp:txXfrm>
        <a:off x="4627570" y="36865"/>
        <a:ext cx="4401670" cy="11849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DCDC9-60C4-4FEB-914F-C12944879A08}">
      <dsp:nvSpPr>
        <dsp:cNvPr id="0" name=""/>
        <dsp:cNvSpPr/>
      </dsp:nvSpPr>
      <dsp:spPr>
        <a:xfrm>
          <a:off x="6345" y="0"/>
          <a:ext cx="2710587" cy="13312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Third party Owner Representative</a:t>
          </a:r>
          <a:endParaRPr lang="en-US" sz="2800" kern="1200" dirty="0"/>
        </a:p>
      </dsp:txBody>
      <dsp:txXfrm>
        <a:off x="45337" y="38992"/>
        <a:ext cx="2632603" cy="1253289"/>
      </dsp:txXfrm>
    </dsp:sp>
    <dsp:sp modelId="{8EB4D1D8-CD6E-4238-B246-4B6B84C80DBA}">
      <dsp:nvSpPr>
        <dsp:cNvPr id="0" name=""/>
        <dsp:cNvSpPr/>
      </dsp:nvSpPr>
      <dsp:spPr>
        <a:xfrm>
          <a:off x="2939719" y="256534"/>
          <a:ext cx="1418335" cy="8182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dirty="0"/>
        </a:p>
      </dsp:txBody>
      <dsp:txXfrm>
        <a:off x="2939719" y="420175"/>
        <a:ext cx="1172874" cy="490922"/>
      </dsp:txXfrm>
    </dsp:sp>
    <dsp:sp modelId="{EFA2365B-2E89-476B-8217-AEEF0F0E312C}">
      <dsp:nvSpPr>
        <dsp:cNvPr id="0" name=""/>
        <dsp:cNvSpPr/>
      </dsp:nvSpPr>
      <dsp:spPr>
        <a:xfrm>
          <a:off x="4526553" y="0"/>
          <a:ext cx="4524054" cy="133127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Lab Testing and Special Inspections</a:t>
          </a:r>
          <a:endParaRPr lang="en-US" sz="2800" kern="1200" dirty="0"/>
        </a:p>
      </dsp:txBody>
      <dsp:txXfrm>
        <a:off x="4565545" y="38992"/>
        <a:ext cx="4446070" cy="1253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2545A-B632-4222-8198-5EDFB954DE3E}">
      <dsp:nvSpPr>
        <dsp:cNvPr id="0" name=""/>
        <dsp:cNvSpPr/>
      </dsp:nvSpPr>
      <dsp:spPr>
        <a:xfrm>
          <a:off x="2513707" y="1497707"/>
          <a:ext cx="1068585" cy="1068585"/>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Owner</a:t>
          </a:r>
          <a:endParaRPr lang="en-US" sz="1800" kern="1200" dirty="0"/>
        </a:p>
      </dsp:txBody>
      <dsp:txXfrm>
        <a:off x="2670198" y="1654198"/>
        <a:ext cx="755603" cy="755603"/>
      </dsp:txXfrm>
    </dsp:sp>
    <dsp:sp modelId="{5F101C6C-B0BC-48C0-9103-4067565B70D7}">
      <dsp:nvSpPr>
        <dsp:cNvPr id="0" name=""/>
        <dsp:cNvSpPr/>
      </dsp:nvSpPr>
      <dsp:spPr>
        <a:xfrm rot="2371140">
          <a:off x="3513903" y="2342306"/>
          <a:ext cx="260992" cy="363319"/>
        </a:xfrm>
        <a:prstGeom prst="rightArrow">
          <a:avLst>
            <a:gd name="adj1" fmla="val 60000"/>
            <a:gd name="adj2" fmla="val 50000"/>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522852" y="2390058"/>
        <a:ext cx="182694" cy="217991"/>
      </dsp:txXfrm>
    </dsp:sp>
    <dsp:sp modelId="{9D2AA1E9-4D2E-481E-A97F-EF1D74615243}">
      <dsp:nvSpPr>
        <dsp:cNvPr id="0" name=""/>
        <dsp:cNvSpPr/>
      </dsp:nvSpPr>
      <dsp:spPr>
        <a:xfrm>
          <a:off x="3717902" y="2491039"/>
          <a:ext cx="1068585" cy="106858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Architect</a:t>
          </a:r>
          <a:endParaRPr lang="en-US" sz="1400" kern="1200" dirty="0"/>
        </a:p>
      </dsp:txBody>
      <dsp:txXfrm>
        <a:off x="3874393" y="2647530"/>
        <a:ext cx="755603" cy="755603"/>
      </dsp:txXfrm>
    </dsp:sp>
    <dsp:sp modelId="{A4C3D296-127F-4381-AC6F-D1F71B3765AB}">
      <dsp:nvSpPr>
        <dsp:cNvPr id="0" name=""/>
        <dsp:cNvSpPr/>
      </dsp:nvSpPr>
      <dsp:spPr>
        <a:xfrm rot="8326152">
          <a:off x="2298953" y="2378741"/>
          <a:ext cx="292226" cy="363319"/>
        </a:xfrm>
        <a:prstGeom prst="rightArrow">
          <a:avLst>
            <a:gd name="adj1" fmla="val 60000"/>
            <a:gd name="adj2" fmla="val 50000"/>
          </a:avLst>
        </a:prstGeom>
        <a:gradFill rotWithShape="0">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375753" y="2422514"/>
        <a:ext cx="204558" cy="217991"/>
      </dsp:txXfrm>
    </dsp:sp>
    <dsp:sp modelId="{B28431A2-F2DA-42D8-9D84-94910146B798}">
      <dsp:nvSpPr>
        <dsp:cNvPr id="0" name=""/>
        <dsp:cNvSpPr/>
      </dsp:nvSpPr>
      <dsp:spPr>
        <a:xfrm>
          <a:off x="1295400" y="2565410"/>
          <a:ext cx="1068585" cy="106858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Geotech</a:t>
          </a:r>
          <a:endParaRPr lang="en-US" sz="1400" kern="1200" dirty="0"/>
        </a:p>
      </dsp:txBody>
      <dsp:txXfrm>
        <a:off x="1451891" y="2721901"/>
        <a:ext cx="755603" cy="755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9CC47-99AB-4382-8AF4-9CC72D9F0C97}">
      <dsp:nvSpPr>
        <dsp:cNvPr id="0" name=""/>
        <dsp:cNvSpPr/>
      </dsp:nvSpPr>
      <dsp:spPr>
        <a:xfrm>
          <a:off x="0" y="35483"/>
          <a:ext cx="1049551" cy="1049551"/>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Structural</a:t>
          </a:r>
          <a:endParaRPr lang="en-US" sz="1300" kern="1200" dirty="0"/>
        </a:p>
      </dsp:txBody>
      <dsp:txXfrm>
        <a:off x="153703" y="189186"/>
        <a:ext cx="742145" cy="742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3B8C1-5A5B-45CF-AB65-BC8BED0F3B9B}">
      <dsp:nvSpPr>
        <dsp:cNvPr id="0" name=""/>
        <dsp:cNvSpPr/>
      </dsp:nvSpPr>
      <dsp:spPr>
        <a:xfrm>
          <a:off x="1446225" y="96189"/>
          <a:ext cx="1801183" cy="1684682"/>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Owner or Contractor</a:t>
          </a:r>
          <a:endParaRPr lang="en-US" sz="2000" kern="1200" dirty="0"/>
        </a:p>
      </dsp:txBody>
      <dsp:txXfrm>
        <a:off x="1710002" y="342905"/>
        <a:ext cx="1273629" cy="1191250"/>
      </dsp:txXfrm>
    </dsp:sp>
    <dsp:sp modelId="{AE192D43-1D44-4AC1-B521-3C5988CE1559}">
      <dsp:nvSpPr>
        <dsp:cNvPr id="0" name=""/>
        <dsp:cNvSpPr/>
      </dsp:nvSpPr>
      <dsp:spPr>
        <a:xfrm rot="3750560">
          <a:off x="2705467" y="1893240"/>
          <a:ext cx="457144" cy="347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733537" y="1916505"/>
        <a:ext cx="352873" cy="208541"/>
      </dsp:txXfrm>
    </dsp:sp>
    <dsp:sp modelId="{31BCAEC1-5B72-4B06-B1EE-7BF705115EB2}">
      <dsp:nvSpPr>
        <dsp:cNvPr id="0" name=""/>
        <dsp:cNvSpPr/>
      </dsp:nvSpPr>
      <dsp:spPr>
        <a:xfrm>
          <a:off x="2774463" y="2398993"/>
          <a:ext cx="1300420" cy="1221808"/>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Structural</a:t>
          </a:r>
          <a:endParaRPr lang="en-US" sz="1500" kern="1200" dirty="0"/>
        </a:p>
      </dsp:txBody>
      <dsp:txXfrm>
        <a:off x="2964905" y="2577923"/>
        <a:ext cx="919536" cy="863948"/>
      </dsp:txXfrm>
    </dsp:sp>
    <dsp:sp modelId="{832E9613-0A48-42ED-B0D8-D15675B04CD5}">
      <dsp:nvSpPr>
        <dsp:cNvPr id="0" name=""/>
        <dsp:cNvSpPr/>
      </dsp:nvSpPr>
      <dsp:spPr>
        <a:xfrm rot="7000779">
          <a:off x="1577726" y="1873596"/>
          <a:ext cx="423780" cy="3475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rot="10800000">
        <a:off x="1653270" y="1896525"/>
        <a:ext cx="319509" cy="208541"/>
      </dsp:txXfrm>
    </dsp:sp>
    <dsp:sp modelId="{6D758531-6341-4A62-97CC-A74C4883F841}">
      <dsp:nvSpPr>
        <dsp:cNvPr id="0" name=""/>
        <dsp:cNvSpPr/>
      </dsp:nvSpPr>
      <dsp:spPr>
        <a:xfrm>
          <a:off x="715818" y="2349242"/>
          <a:ext cx="1225468" cy="1231346"/>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Geotech</a:t>
          </a:r>
          <a:endParaRPr lang="en-US" sz="1500" kern="1200" dirty="0"/>
        </a:p>
      </dsp:txBody>
      <dsp:txXfrm>
        <a:off x="895284" y="2529568"/>
        <a:ext cx="866536" cy="870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AB8E-3205-4EC0-8FE9-B2A58F142A27}">
      <dsp:nvSpPr>
        <dsp:cNvPr id="0" name=""/>
        <dsp:cNvSpPr/>
      </dsp:nvSpPr>
      <dsp:spPr>
        <a:xfrm>
          <a:off x="0" y="957763"/>
          <a:ext cx="1650036" cy="157042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Structural</a:t>
          </a:r>
          <a:endParaRPr lang="en-US" sz="2000" kern="1200" dirty="0"/>
        </a:p>
      </dsp:txBody>
      <dsp:txXfrm>
        <a:off x="241642" y="1187747"/>
        <a:ext cx="1166752" cy="1110460"/>
      </dsp:txXfrm>
    </dsp:sp>
    <dsp:sp modelId="{832E9613-0A48-42ED-B0D8-D15675B04CD5}">
      <dsp:nvSpPr>
        <dsp:cNvPr id="0" name=""/>
        <dsp:cNvSpPr/>
      </dsp:nvSpPr>
      <dsp:spPr>
        <a:xfrm rot="5379023">
          <a:off x="496293" y="2757900"/>
          <a:ext cx="674565" cy="77511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dsp:txBody>
      <dsp:txXfrm>
        <a:off x="596860" y="2811740"/>
        <a:ext cx="472196" cy="465068"/>
      </dsp:txXfrm>
    </dsp:sp>
    <dsp:sp modelId="{6D758531-6341-4A62-97CC-A74C4883F841}">
      <dsp:nvSpPr>
        <dsp:cNvPr id="0" name=""/>
        <dsp:cNvSpPr/>
      </dsp:nvSpPr>
      <dsp:spPr>
        <a:xfrm>
          <a:off x="0" y="3800904"/>
          <a:ext cx="1685395" cy="167873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Geotech</a:t>
          </a:r>
          <a:endParaRPr lang="en-US" sz="2000" kern="1200" dirty="0"/>
        </a:p>
      </dsp:txBody>
      <dsp:txXfrm>
        <a:off x="246820" y="4046749"/>
        <a:ext cx="1191755" cy="1187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7458-C990-4E7D-8395-F2660CCA7D87}">
      <dsp:nvSpPr>
        <dsp:cNvPr id="0" name=""/>
        <dsp:cNvSpPr/>
      </dsp:nvSpPr>
      <dsp:spPr>
        <a:xfrm>
          <a:off x="25660" y="1950560"/>
          <a:ext cx="1625999" cy="165516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RFP document resources</a:t>
          </a:r>
          <a:endParaRPr lang="en-US" sz="1800" kern="1200" dirty="0"/>
        </a:p>
      </dsp:txBody>
      <dsp:txXfrm>
        <a:off x="263782" y="2192954"/>
        <a:ext cx="1149755" cy="1170381"/>
      </dsp:txXfrm>
    </dsp:sp>
    <dsp:sp modelId="{38DE0396-1CC7-4F8C-A6C7-8D40C6123283}">
      <dsp:nvSpPr>
        <dsp:cNvPr id="0" name=""/>
        <dsp:cNvSpPr/>
      </dsp:nvSpPr>
      <dsp:spPr>
        <a:xfrm rot="21311712">
          <a:off x="1716385" y="2493825"/>
          <a:ext cx="163844" cy="4073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716471" y="2577346"/>
        <a:ext cx="114691" cy="244384"/>
      </dsp:txXfrm>
    </dsp:sp>
    <dsp:sp modelId="{0502D748-EBD4-4AC0-9A5D-9A70F7ECC0C4}">
      <dsp:nvSpPr>
        <dsp:cNvPr id="0" name=""/>
        <dsp:cNvSpPr/>
      </dsp:nvSpPr>
      <dsp:spPr>
        <a:xfrm>
          <a:off x="1950345" y="2011839"/>
          <a:ext cx="1757799" cy="119796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AIA C202-2015</a:t>
          </a:r>
          <a:endParaRPr lang="en-US" sz="1800" kern="1200" dirty="0"/>
        </a:p>
      </dsp:txBody>
      <dsp:txXfrm>
        <a:off x="2207769" y="2187277"/>
        <a:ext cx="1242951" cy="847089"/>
      </dsp:txXfrm>
    </dsp:sp>
    <dsp:sp modelId="{D74B8801-6B3D-4270-8ECF-097A16A39530}">
      <dsp:nvSpPr>
        <dsp:cNvPr id="0" name=""/>
        <dsp:cNvSpPr/>
      </dsp:nvSpPr>
      <dsp:spPr>
        <a:xfrm rot="2229958">
          <a:off x="1608926" y="3353931"/>
          <a:ext cx="515753" cy="407308"/>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621335" y="3398483"/>
        <a:ext cx="393561" cy="244384"/>
      </dsp:txXfrm>
    </dsp:sp>
    <dsp:sp modelId="{A8BB9E94-60D0-41C0-9E87-09DAD26E4312}">
      <dsp:nvSpPr>
        <dsp:cNvPr id="0" name=""/>
        <dsp:cNvSpPr/>
      </dsp:nvSpPr>
      <dsp:spPr>
        <a:xfrm>
          <a:off x="2026564" y="3688243"/>
          <a:ext cx="1605382" cy="1197965"/>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CASE #6-2</a:t>
          </a:r>
          <a:endParaRPr lang="en-US" sz="1800" kern="1200" dirty="0"/>
        </a:p>
      </dsp:txBody>
      <dsp:txXfrm>
        <a:off x="2261667" y="3863681"/>
        <a:ext cx="1135176" cy="847089"/>
      </dsp:txXfrm>
    </dsp:sp>
    <dsp:sp modelId="{E585555F-674D-42A0-BE2F-FF011547624A}">
      <dsp:nvSpPr>
        <dsp:cNvPr id="0" name=""/>
        <dsp:cNvSpPr/>
      </dsp:nvSpPr>
      <dsp:spPr>
        <a:xfrm rot="19073672">
          <a:off x="1546685" y="1681917"/>
          <a:ext cx="559231" cy="407308"/>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562453" y="1804344"/>
        <a:ext cx="437039" cy="244384"/>
      </dsp:txXfrm>
    </dsp:sp>
    <dsp:sp modelId="{BA4C35E7-4F11-4E94-B3D7-386BC004DE75}">
      <dsp:nvSpPr>
        <dsp:cNvPr id="0" name=""/>
        <dsp:cNvSpPr/>
      </dsp:nvSpPr>
      <dsp:spPr>
        <a:xfrm>
          <a:off x="1899049" y="449041"/>
          <a:ext cx="1708011" cy="1197965"/>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AIA G-602</a:t>
          </a:r>
          <a:endParaRPr lang="en-US" sz="1800" kern="1200" dirty="0"/>
        </a:p>
      </dsp:txBody>
      <dsp:txXfrm>
        <a:off x="2149181" y="624479"/>
        <a:ext cx="1207747" cy="84708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613E110-EAC0-48B3-B793-460D0AE05C73}" type="datetimeFigureOut">
              <a:rPr lang="en-US" smtClean="0"/>
              <a:t>11/5/2018</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27B8810-0D92-41E5-9139-DDEF4F8F9A1E}" type="slidenum">
              <a:rPr lang="en-US" smtClean="0"/>
              <a:t>‹#›</a:t>
            </a:fld>
            <a:endParaRPr lang="en-US" dirty="0"/>
          </a:p>
        </p:txBody>
      </p:sp>
    </p:spTree>
    <p:extLst>
      <p:ext uri="{BB962C8B-B14F-4D97-AF65-F5344CB8AC3E}">
        <p14:creationId xmlns:p14="http://schemas.microsoft.com/office/powerpoint/2010/main" val="110622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C30B51-255A-4974-8807-82EE96530CA3}" type="datetimeFigureOut">
              <a:rPr lang="en-US" smtClean="0"/>
              <a:t>11/5/2018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317F10D-98E4-4DAE-84F3-10CFDEF6FC7F}" type="slidenum">
              <a:rPr lang="en-US" smtClean="0"/>
              <a:t>‹#›</a:t>
            </a:fld>
            <a:endParaRPr lang="en-US" dirty="0"/>
          </a:p>
        </p:txBody>
      </p:sp>
    </p:spTree>
    <p:extLst>
      <p:ext uri="{BB962C8B-B14F-4D97-AF65-F5344CB8AC3E}">
        <p14:creationId xmlns:p14="http://schemas.microsoft.com/office/powerpoint/2010/main" val="292869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Good </a:t>
            </a:r>
            <a:r>
              <a:rPr lang="en-US" sz="1300" dirty="0" smtClean="0"/>
              <a:t>evening. Today we will be discussing how geotechnical and structural engineers work together from a business perspective. </a:t>
            </a:r>
          </a:p>
          <a:p>
            <a:endParaRPr lang="en-US" sz="1300" dirty="0" smtClean="0"/>
          </a:p>
          <a:p>
            <a:r>
              <a:rPr lang="en-US" sz="1300" dirty="0" smtClean="0"/>
              <a:t>My name is Stephanie Slocum. I am a structural enginee</a:t>
            </a:r>
            <a:r>
              <a:rPr lang="en-US" sz="1300" baseline="0" dirty="0" smtClean="0"/>
              <a:t>r </a:t>
            </a:r>
            <a:r>
              <a:rPr lang="en-US" sz="1300" dirty="0" smtClean="0"/>
              <a:t>turned</a:t>
            </a:r>
            <a:r>
              <a:rPr lang="en-US" sz="1300" baseline="0" dirty="0" smtClean="0"/>
              <a:t> engineering leadership consultant. </a:t>
            </a:r>
            <a:r>
              <a:rPr lang="en-US" sz="1200" b="0" i="0" kern="1200" dirty="0" smtClean="0">
                <a:solidFill>
                  <a:schemeClr val="tx1"/>
                </a:solidFill>
                <a:effectLst/>
                <a:latin typeface="+mn-lt"/>
                <a:ea typeface="+mn-ea"/>
                <a:cs typeface="+mn-cs"/>
              </a:rPr>
              <a:t>I am the founder of Engineers Rising LLC, where I helps engineers learn the leadership and people skills they need to let their technical abilities shine. Prior to founding my</a:t>
            </a:r>
            <a:r>
              <a:rPr lang="en-US" sz="1200" b="0" i="0" kern="1200" baseline="0" dirty="0" smtClean="0">
                <a:solidFill>
                  <a:schemeClr val="tx1"/>
                </a:solidFill>
                <a:effectLst/>
                <a:latin typeface="+mn-lt"/>
                <a:ea typeface="+mn-ea"/>
                <a:cs typeface="+mn-cs"/>
              </a:rPr>
              <a:t> company earlier this year</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I</a:t>
            </a:r>
            <a:r>
              <a:rPr lang="en-US" sz="1200" b="0" i="0" kern="1200" dirty="0" smtClean="0">
                <a:solidFill>
                  <a:schemeClr val="tx1"/>
                </a:solidFill>
                <a:effectLst/>
                <a:latin typeface="+mn-lt"/>
                <a:ea typeface="+mn-ea"/>
                <a:cs typeface="+mn-cs"/>
              </a:rPr>
              <a:t> worked for 15 years as</a:t>
            </a:r>
            <a:r>
              <a:rPr lang="en-US" sz="1200" b="0" i="0" kern="1200" baseline="0" dirty="0" smtClean="0">
                <a:solidFill>
                  <a:schemeClr val="tx1"/>
                </a:solidFill>
                <a:effectLst/>
                <a:latin typeface="+mn-lt"/>
                <a:ea typeface="+mn-ea"/>
                <a:cs typeface="+mn-cs"/>
              </a:rPr>
              <a:t> a structural consulting engineer specializing in commercial buildings. </a:t>
            </a:r>
            <a:endParaRPr lang="en-US" sz="1200" b="0" i="0" kern="1200" dirty="0" smtClean="0">
              <a:solidFill>
                <a:schemeClr val="tx1"/>
              </a:solidFill>
              <a:effectLst/>
              <a:latin typeface="+mn-lt"/>
              <a:ea typeface="+mn-ea"/>
              <a:cs typeface="+mn-cs"/>
            </a:endParaRPr>
          </a:p>
          <a:p>
            <a:endParaRPr lang="en-US" sz="1300" baseline="0" dirty="0" smtClean="0"/>
          </a:p>
          <a:p>
            <a:endParaRPr lang="en-US" sz="1300" baseline="0" dirty="0" smtClean="0"/>
          </a:p>
        </p:txBody>
      </p:sp>
      <p:sp>
        <p:nvSpPr>
          <p:cNvPr id="4" name="Slide Number Placeholder 3"/>
          <p:cNvSpPr>
            <a:spLocks noGrp="1"/>
          </p:cNvSpPr>
          <p:nvPr>
            <p:ph type="sldNum" sz="quarter" idx="10"/>
          </p:nvPr>
        </p:nvSpPr>
        <p:spPr/>
        <p:txBody>
          <a:bodyPr/>
          <a:lstStyle/>
          <a:p>
            <a:fld id="{1317F10D-98E4-4DAE-84F3-10CFDEF6FC7F}" type="slidenum">
              <a:rPr lang="en-US" smtClean="0"/>
              <a:t>1</a:t>
            </a:fld>
            <a:endParaRPr lang="en-US" dirty="0"/>
          </a:p>
        </p:txBody>
      </p:sp>
    </p:spTree>
    <p:extLst>
      <p:ext uri="{BB962C8B-B14F-4D97-AF65-F5344CB8AC3E}">
        <p14:creationId xmlns:p14="http://schemas.microsoft.com/office/powerpoint/2010/main" val="231110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IBC 2012-2018 section</a:t>
            </a:r>
            <a:r>
              <a:rPr lang="en-US" baseline="0" dirty="0" smtClean="0"/>
              <a:t> 1803 indicates when a geotechnical report is required. Examples of conditions where a report would be required include areas of expansive soils, variable rock strata, and projects with seismic design categories C through F.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10</a:t>
            </a:fld>
            <a:endParaRPr lang="en-US" dirty="0"/>
          </a:p>
        </p:txBody>
      </p:sp>
    </p:spTree>
    <p:extLst>
      <p:ext uri="{BB962C8B-B14F-4D97-AF65-F5344CB8AC3E}">
        <p14:creationId xmlns:p14="http://schemas.microsoft.com/office/powerpoint/2010/main" val="1013532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IBC also indicates minimum </a:t>
            </a:r>
            <a:r>
              <a:rPr lang="en-US" sz="1300" dirty="0"/>
              <a:t>requirements for </a:t>
            </a:r>
            <a:r>
              <a:rPr lang="en-US" sz="1300" dirty="0" smtClean="0"/>
              <a:t>reports</a:t>
            </a:r>
            <a:r>
              <a:rPr lang="en-US" sz="1300" baseline="0" dirty="0" smtClean="0"/>
              <a:t> which you can see here. </a:t>
            </a:r>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11</a:t>
            </a:fld>
            <a:endParaRPr lang="en-US" dirty="0"/>
          </a:p>
        </p:txBody>
      </p:sp>
    </p:spTree>
    <p:extLst>
      <p:ext uri="{BB962C8B-B14F-4D97-AF65-F5344CB8AC3E}">
        <p14:creationId xmlns:p14="http://schemas.microsoft.com/office/powerpoint/2010/main" val="19017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a:t>
            </a:r>
            <a:r>
              <a:rPr lang="en-US" baseline="0" dirty="0" smtClean="0"/>
              <a:t>a geotechnical investigation is not technically required on your project. One example where this could occur are small renovations/additions to buildings where we may have existing drawings and/or a very old soils report. </a:t>
            </a:r>
          </a:p>
          <a:p>
            <a:endParaRPr lang="en-US" baseline="0" dirty="0" smtClean="0"/>
          </a:p>
          <a:p>
            <a:r>
              <a:rPr lang="en-US" baseline="0" dirty="0" smtClean="0"/>
              <a:t>In these conditions, the owner should be made of external geologic hazards such as sloughing, settlement, or soil failure. Financial risks related to prescriptive design being overly conservative;</a:t>
            </a:r>
          </a:p>
          <a:p>
            <a:r>
              <a:rPr lang="en-US" baseline="0" dirty="0" smtClean="0"/>
              <a:t>Project delays due to unforeseen conditions</a:t>
            </a:r>
          </a:p>
          <a:p>
            <a:r>
              <a:rPr lang="en-US" baseline="0" dirty="0" smtClean="0"/>
              <a:t>Operational risks due to long term maintenance issues (such as settlement).</a:t>
            </a:r>
          </a:p>
          <a:p>
            <a:endParaRPr lang="en-US" baseline="0" dirty="0" smtClean="0"/>
          </a:p>
          <a:p>
            <a:r>
              <a:rPr lang="en-US" baseline="0" dirty="0" smtClean="0"/>
              <a:t>For many projects, the return on investment for the geotechnical investigation is well worth the cost even if not technically required.</a:t>
            </a:r>
          </a:p>
          <a:p>
            <a:endParaRPr lang="en-US" baseline="0" dirty="0" smtClean="0"/>
          </a:p>
          <a:p>
            <a:r>
              <a:rPr lang="en-US" baseline="0" dirty="0" smtClean="0"/>
              <a:t>One example – we have a project with a small addition to an existing building. The existing building was built in the 1960’s on caissons, and original existing drawings showing the caisson locations, loads, boring information and foundation design criteria were available. Regardless, the owner did a geotechnical investigation which revealed that due to the low loads on the addition, we could use spread footings instead of caissons, which saved the owner more than 10 times the cost of the investigation just in foundation installation.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12</a:t>
            </a:fld>
            <a:endParaRPr lang="en-US" dirty="0"/>
          </a:p>
        </p:txBody>
      </p:sp>
    </p:spTree>
    <p:extLst>
      <p:ext uri="{BB962C8B-B14F-4D97-AF65-F5344CB8AC3E}">
        <p14:creationId xmlns:p14="http://schemas.microsoft.com/office/powerpoint/2010/main" val="19017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300" dirty="0" smtClean="0"/>
              <a:t>Now that we’ve established that a geotechnical</a:t>
            </a:r>
            <a:r>
              <a:rPr lang="en-US" sz="1300" baseline="0" dirty="0" smtClean="0"/>
              <a:t> investigation is needed, let’s discuss </a:t>
            </a:r>
            <a:r>
              <a:rPr lang="en-US" sz="1300" dirty="0" smtClean="0"/>
              <a:t>document </a:t>
            </a:r>
            <a:r>
              <a:rPr lang="en-US" sz="1300" dirty="0"/>
              <a:t>references for </a:t>
            </a:r>
            <a:r>
              <a:rPr lang="en-US" sz="1300" dirty="0" smtClean="0"/>
              <a:t>creating </a:t>
            </a:r>
            <a:r>
              <a:rPr lang="en-US" sz="1300" dirty="0"/>
              <a:t>an </a:t>
            </a:r>
            <a:r>
              <a:rPr lang="en-US" sz="1300" dirty="0" smtClean="0"/>
              <a:t>RFP.</a:t>
            </a:r>
            <a:r>
              <a:rPr lang="en-US" sz="1300" baseline="0" dirty="0" smtClean="0"/>
              <a:t> </a:t>
            </a:r>
            <a:endParaRPr lang="en-US" sz="1300" dirty="0" smtClean="0"/>
          </a:p>
          <a:p>
            <a:pPr lvl="1"/>
            <a:endParaRPr lang="en-US" sz="1300" dirty="0" smtClean="0"/>
          </a:p>
          <a:p>
            <a:pPr lvl="1"/>
            <a:r>
              <a:rPr lang="en-US" sz="1300" dirty="0" smtClean="0"/>
              <a:t>The old</a:t>
            </a:r>
            <a:r>
              <a:rPr lang="en-US" sz="1300" baseline="0" dirty="0" smtClean="0"/>
              <a:t> AIA G-602 covered contractual issues and limited structural requirements but overlooked the geotechnical engineer’s needs. </a:t>
            </a:r>
            <a:r>
              <a:rPr lang="en-US" sz="1300" dirty="0" smtClean="0"/>
              <a:t>A new AIA document AIA</a:t>
            </a:r>
            <a:r>
              <a:rPr lang="en-US" sz="1300" baseline="0" dirty="0" smtClean="0"/>
              <a:t> C202-2015 does include a detailed list of items the geotechnical engineer must include in the report as well as a requirement for the geotechnical engineer to be available for consulting during the design process.</a:t>
            </a:r>
          </a:p>
          <a:p>
            <a:pPr lvl="1"/>
            <a:endParaRPr lang="en-US" sz="1300" baseline="0" dirty="0" smtClean="0"/>
          </a:p>
          <a:p>
            <a:pPr lvl="1"/>
            <a:r>
              <a:rPr lang="en-US" sz="1300" baseline="0" dirty="0" smtClean="0"/>
              <a:t>CASE #6-2 is comprehensive RFP list, developed by collaboration between geotechnical and structural engineers.</a:t>
            </a:r>
            <a:endParaRPr lang="en-US" sz="1300" dirty="0"/>
          </a:p>
          <a:p>
            <a:pPr lvl="1"/>
            <a:endParaRPr lang="en-US" sz="1300" baseline="0" dirty="0"/>
          </a:p>
          <a:p>
            <a:pPr lvl="1"/>
            <a:r>
              <a:rPr lang="en-US" sz="1300" baseline="0" dirty="0" smtClean="0"/>
              <a:t>A survey of our committee members indicates that the consulting firms have created their own standard RFP based on their own experience and project type expertise. Let’s discuss some of the items that should be included in a well-written RFP.</a:t>
            </a:r>
            <a:endParaRPr lang="en-US" sz="1300" dirty="0"/>
          </a:p>
        </p:txBody>
      </p:sp>
      <p:sp>
        <p:nvSpPr>
          <p:cNvPr id="4" name="Slide Number Placeholder 3"/>
          <p:cNvSpPr>
            <a:spLocks noGrp="1"/>
          </p:cNvSpPr>
          <p:nvPr>
            <p:ph type="sldNum" sz="quarter" idx="10"/>
          </p:nvPr>
        </p:nvSpPr>
        <p:spPr/>
        <p:txBody>
          <a:bodyPr/>
          <a:lstStyle/>
          <a:p>
            <a:fld id="{1317F10D-98E4-4DAE-84F3-10CFDEF6FC7F}" type="slidenum">
              <a:rPr lang="en-US" smtClean="0"/>
              <a:t>13</a:t>
            </a:fld>
            <a:endParaRPr lang="en-US" dirty="0"/>
          </a:p>
        </p:txBody>
      </p:sp>
    </p:spTree>
    <p:extLst>
      <p:ext uri="{BB962C8B-B14F-4D97-AF65-F5344CB8AC3E}">
        <p14:creationId xmlns:p14="http://schemas.microsoft.com/office/powerpoint/2010/main" val="251916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The </a:t>
            </a:r>
            <a:r>
              <a:rPr lang="en-US" sz="1300" dirty="0"/>
              <a:t>structural engineer should include in the RFP sufficient information for the Geotechnical Engineer to provide a proper Geotechnical Report that addresses the needs of the Structural Engineer. </a:t>
            </a:r>
            <a:r>
              <a:rPr lang="en-US" sz="1300" dirty="0" smtClean="0"/>
              <a:t> </a:t>
            </a:r>
          </a:p>
          <a:p>
            <a:endParaRPr lang="en-US" sz="1300" dirty="0" smtClean="0"/>
          </a:p>
          <a:p>
            <a:r>
              <a:rPr lang="en-US" sz="1300" dirty="0" smtClean="0"/>
              <a:t>This </a:t>
            </a:r>
            <a:r>
              <a:rPr lang="en-US" sz="1300" dirty="0"/>
              <a:t>includes </a:t>
            </a:r>
            <a:r>
              <a:rPr lang="en-US" sz="1300" dirty="0" smtClean="0"/>
              <a:t>items such</a:t>
            </a:r>
            <a:r>
              <a:rPr lang="en-US" sz="1300" baseline="0" dirty="0" smtClean="0"/>
              <a:t> </a:t>
            </a:r>
            <a:r>
              <a:rPr lang="en-US" sz="1300" dirty="0" smtClean="0"/>
              <a:t>as those listed here. Items</a:t>
            </a:r>
            <a:r>
              <a:rPr lang="en-US" sz="1300" baseline="0" dirty="0" smtClean="0"/>
              <a:t> of emphasis include an accurate site plan with accurate loads. </a:t>
            </a:r>
            <a:r>
              <a:rPr lang="en-US" sz="1300" dirty="0" smtClean="0"/>
              <a:t>The </a:t>
            </a:r>
            <a:r>
              <a:rPr lang="en-US" sz="1300" dirty="0"/>
              <a:t>RFP should include a check list of items needed, for example seismic site classification and lateral earth pressures for retaining wall design, so report expectations are clearly communicated</a:t>
            </a:r>
            <a:r>
              <a:rPr lang="en-US" sz="1300" dirty="0" smtClean="0"/>
              <a:t>.</a:t>
            </a:r>
          </a:p>
          <a:p>
            <a:endParaRPr lang="en-US" sz="1300" dirty="0" smtClean="0"/>
          </a:p>
          <a:p>
            <a:r>
              <a:rPr lang="en-US" sz="1300" dirty="0" smtClean="0"/>
              <a:t>If items</a:t>
            </a:r>
            <a:r>
              <a:rPr lang="en-US" sz="1300" baseline="0" dirty="0" smtClean="0"/>
              <a:t> such as multiple foundation options or geotechnical consulting during design are desired, this should be included in the RFP.</a:t>
            </a:r>
            <a:endParaRPr lang="en-US" sz="1300" dirty="0"/>
          </a:p>
          <a:p>
            <a:r>
              <a:rPr lang="en-US" sz="1300" dirty="0"/>
              <a:t> </a:t>
            </a:r>
          </a:p>
        </p:txBody>
      </p:sp>
      <p:sp>
        <p:nvSpPr>
          <p:cNvPr id="4" name="Slide Number Placeholder 3"/>
          <p:cNvSpPr>
            <a:spLocks noGrp="1"/>
          </p:cNvSpPr>
          <p:nvPr>
            <p:ph type="sldNum" sz="quarter" idx="10"/>
          </p:nvPr>
        </p:nvSpPr>
        <p:spPr/>
        <p:txBody>
          <a:bodyPr/>
          <a:lstStyle/>
          <a:p>
            <a:fld id="{1317F10D-98E4-4DAE-84F3-10CFDEF6FC7F}" type="slidenum">
              <a:rPr lang="en-US" smtClean="0"/>
              <a:t>14</a:t>
            </a:fld>
            <a:endParaRPr lang="en-US" dirty="0"/>
          </a:p>
        </p:txBody>
      </p:sp>
    </p:spTree>
    <p:extLst>
      <p:ext uri="{BB962C8B-B14F-4D97-AF65-F5344CB8AC3E}">
        <p14:creationId xmlns:p14="http://schemas.microsoft.com/office/powerpoint/2010/main" val="129082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smtClean="0"/>
              <a:t>The </a:t>
            </a:r>
            <a:r>
              <a:rPr lang="en-US" sz="1300" dirty="0"/>
              <a:t>geotechnical engineer should then provide to the structural engineer clear foundation system recommendations and responses to lists of items the structural engineer has provided</a:t>
            </a:r>
            <a:r>
              <a:rPr lang="en-US" sz="1300" dirty="0" smtClean="0"/>
              <a:t>. </a:t>
            </a:r>
            <a:endParaRPr lang="en-US" sz="1300" dirty="0"/>
          </a:p>
        </p:txBody>
      </p:sp>
      <p:sp>
        <p:nvSpPr>
          <p:cNvPr id="4" name="Slide Number Placeholder 3"/>
          <p:cNvSpPr>
            <a:spLocks noGrp="1"/>
          </p:cNvSpPr>
          <p:nvPr>
            <p:ph type="sldNum" sz="quarter" idx="10"/>
          </p:nvPr>
        </p:nvSpPr>
        <p:spPr/>
        <p:txBody>
          <a:bodyPr/>
          <a:lstStyle/>
          <a:p>
            <a:fld id="{1317F10D-98E4-4DAE-84F3-10CFDEF6FC7F}" type="slidenum">
              <a:rPr lang="en-US" smtClean="0"/>
              <a:t>15</a:t>
            </a:fld>
            <a:endParaRPr lang="en-US" dirty="0"/>
          </a:p>
        </p:txBody>
      </p:sp>
    </p:spTree>
    <p:extLst>
      <p:ext uri="{BB962C8B-B14F-4D97-AF65-F5344CB8AC3E}">
        <p14:creationId xmlns:p14="http://schemas.microsoft.com/office/powerpoint/2010/main" val="1290827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audience participation time again.</a:t>
            </a:r>
            <a:r>
              <a:rPr lang="en-US" baseline="0" dirty="0" smtClean="0"/>
              <a:t> If you’re a structural engineer, please answer the question.</a:t>
            </a:r>
          </a:p>
          <a:p>
            <a:endParaRPr lang="en-US" baseline="0" dirty="0" smtClean="0"/>
          </a:p>
          <a:p>
            <a:r>
              <a:rPr lang="en-US" baseline="0" dirty="0" smtClean="0"/>
              <a:t>Don’t worry geotechnical engineers, you’re next.</a:t>
            </a:r>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16</a:t>
            </a:fld>
            <a:endParaRPr lang="en-US" dirty="0"/>
          </a:p>
        </p:txBody>
      </p:sp>
    </p:spTree>
    <p:extLst>
      <p:ext uri="{BB962C8B-B14F-4D97-AF65-F5344CB8AC3E}">
        <p14:creationId xmlns:p14="http://schemas.microsoft.com/office/powerpoint/2010/main" val="48075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geotechnical engineers in the room, </a:t>
            </a:r>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17</a:t>
            </a:fld>
            <a:endParaRPr lang="en-US" dirty="0"/>
          </a:p>
        </p:txBody>
      </p:sp>
    </p:spTree>
    <p:extLst>
      <p:ext uri="{BB962C8B-B14F-4D97-AF65-F5344CB8AC3E}">
        <p14:creationId xmlns:p14="http://schemas.microsoft.com/office/powerpoint/2010/main" val="320617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So now we have a geotechnical report, what next?</a:t>
            </a:r>
          </a:p>
          <a:p>
            <a:pPr defTabSz="966612">
              <a:defRPr/>
            </a:pPr>
            <a:endParaRPr lang="en-US" dirty="0" smtClean="0"/>
          </a:p>
          <a:p>
            <a:pPr defTabSz="966612">
              <a:defRPr/>
            </a:pPr>
            <a:r>
              <a:rPr lang="en-US" dirty="0" smtClean="0"/>
              <a:t>SE’s should</a:t>
            </a:r>
            <a:r>
              <a:rPr lang="en-US" baseline="0" dirty="0" smtClean="0"/>
              <a:t> review and detail and verify information requested has been included. Even with a well written RFP and dialogue between the engineers, most reports warrant at least a phone call to discuss questions and clarify recommendations.</a:t>
            </a:r>
          </a:p>
          <a:p>
            <a:pPr defTabSz="966612">
              <a:defRPr/>
            </a:pPr>
            <a:endParaRPr lang="en-US" baseline="0" dirty="0" smtClean="0"/>
          </a:p>
          <a:p>
            <a:pPr defTabSz="966612">
              <a:defRPr/>
            </a:pPr>
            <a:r>
              <a:rPr lang="en-US" baseline="0" dirty="0" smtClean="0"/>
              <a:t>Structural engineers should not deviate from the report. Any change to the report or additional information provided should be issued via a supplemental letter or addendum.  Further, as a best practice the geotechnical engineer should review and comment on the completed foundation design drawings and specifications related to foundations. This should be stated up-front in the RFP.</a:t>
            </a:r>
            <a:endParaRPr lang="en-US" dirty="0" smtClean="0"/>
          </a:p>
          <a:p>
            <a:pPr defTabSz="966612">
              <a:defRPr/>
            </a:pPr>
            <a:endParaRPr lang="en-US"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dirty="0" smtClean="0"/>
              <a:t>Both </a:t>
            </a:r>
            <a:r>
              <a:rPr lang="en-US" baseline="0" dirty="0" smtClean="0"/>
              <a:t>the </a:t>
            </a:r>
            <a:r>
              <a:rPr lang="en-US" baseline="0" dirty="0" smtClean="0"/>
              <a:t>structural and geotechnical engineers need to educate the owner on potential risks and levels of uncertainty related to subsurface conditions and the owner should provide guidance on acceptable risk levels, preferably prior to any borings being done. Many owners that do not routinely undertake construction projects don’t understand that the soil side of a project has </a:t>
            </a:r>
            <a:r>
              <a:rPr lang="en-US" sz="1200" dirty="0" smtClean="0"/>
              <a:t>much more uncertainty and possible variation than the superstructure. The amount of knowledge and the confidence in that knowledge can be limited by budgets for soil investigation. Even with a larger budget and investigation program, there can be variations in the subsurface conditions from what is assumed.</a:t>
            </a:r>
          </a:p>
          <a:p>
            <a:pPr defTabSz="966612">
              <a:defRPr/>
            </a:pPr>
            <a:endParaRPr lang="en-US" baseline="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18</a:t>
            </a:fld>
            <a:endParaRPr lang="en-US" dirty="0"/>
          </a:p>
        </p:txBody>
      </p:sp>
    </p:spTree>
    <p:extLst>
      <p:ext uri="{BB962C8B-B14F-4D97-AF65-F5344CB8AC3E}">
        <p14:creationId xmlns:p14="http://schemas.microsoft.com/office/powerpoint/2010/main" val="9832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a:t>
            </a:r>
            <a:r>
              <a:rPr lang="en-US" baseline="0" dirty="0" smtClean="0"/>
              <a:t>of the members of our committee work in the building world, where unfortunately due to specialization and the need to limit liability of consulting firms, the current reality is that there is limited collaboration occurring between the geotech and structural engineers. We’d certainly like to see this change, and that’s not to say that we’ve had very collaborative experiences on some projects. However, in most cases limited collaboration is the norm.</a:t>
            </a:r>
          </a:p>
          <a:p>
            <a:endParaRPr lang="en-US" baseline="0" dirty="0" smtClean="0"/>
          </a:p>
          <a:p>
            <a:r>
              <a:rPr lang="en-US" baseline="0" dirty="0" smtClean="0"/>
              <a:t>In the case of more complex soil conditions (expansive or collapsible soils, high ground water, proprietary foundation systems, etc.) there may be a discussion between the geotechnical and structural engineers so that the design methodology is consistent with the design assumptions. </a:t>
            </a:r>
          </a:p>
          <a:p>
            <a:endParaRPr lang="en-US" baseline="0" dirty="0" smtClean="0"/>
          </a:p>
          <a:p>
            <a:r>
              <a:rPr lang="en-US" baseline="0" dirty="0" smtClean="0"/>
              <a:t>We’ve also found that collaboration levels do not seem to vary as greatly as we expected them to by region. The project type, soil uncertainties of the area, and existing relationships between the geotechnical and structural engineers play the largest roles in how much collaboration occurs. For example, in the expansive soils of Texas you are unlikely to see much collaboration. More collaboration tends to occur in California or Colorado where IPD is more common.</a:t>
            </a:r>
          </a:p>
          <a:p>
            <a:endParaRPr lang="en-US" baseline="0" dirty="0" smtClean="0"/>
          </a:p>
          <a:p>
            <a:endParaRPr lang="en-US" baseline="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19</a:t>
            </a:fld>
            <a:endParaRPr lang="en-US" dirty="0"/>
          </a:p>
        </p:txBody>
      </p:sp>
    </p:spTree>
    <p:extLst>
      <p:ext uri="{BB962C8B-B14F-4D97-AF65-F5344CB8AC3E}">
        <p14:creationId xmlns:p14="http://schemas.microsoft.com/office/powerpoint/2010/main" val="338317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started, I wanted to let you know that this presentation, slide notes, and links to much of the supporting material I reference are available for download here. We’ll put this slide up again at the end also.</a:t>
            </a:r>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2</a:t>
            </a:fld>
            <a:endParaRPr lang="en-US" dirty="0"/>
          </a:p>
        </p:txBody>
      </p:sp>
    </p:spTree>
    <p:extLst>
      <p:ext uri="{BB962C8B-B14F-4D97-AF65-F5344CB8AC3E}">
        <p14:creationId xmlns:p14="http://schemas.microsoft.com/office/powerpoint/2010/main" val="4177942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just gave you a bunch of facts. Let’s drive home the importance of collaboration in particular with a story.</a:t>
            </a:r>
          </a:p>
          <a:p>
            <a:endParaRPr lang="en-US" baseline="0" dirty="0" smtClean="0"/>
          </a:p>
          <a:p>
            <a:r>
              <a:rPr lang="en-US" baseline="0" dirty="0" smtClean="0"/>
              <a:t>About 10 years ago, I had just passed my PE exam and this project at </a:t>
            </a:r>
            <a:r>
              <a:rPr lang="en-US" baseline="0" dirty="0" err="1" smtClean="0"/>
              <a:t>Bucknell</a:t>
            </a:r>
            <a:r>
              <a:rPr lang="en-US" baseline="0" dirty="0" smtClean="0"/>
              <a:t> University in PA was the first project I was working on afterwards. It was also the first project where I had a personal connection to one of my employer’s architectural clients. One of the architects responsible for getting the project was a guy by the name of Rick. Now, my parents knew Rick before I was born. He was a friend of the family, and two of his children went to </a:t>
            </a:r>
            <a:r>
              <a:rPr lang="en-US" baseline="0" dirty="0" err="1" smtClean="0"/>
              <a:t>Bucknell</a:t>
            </a:r>
            <a:r>
              <a:rPr lang="en-US" baseline="0" dirty="0" smtClean="0"/>
              <a:t>. This was my employer’s first project in recent memory with this architectural client also. So, although we always want to do excellent work, on this one nothing sort of perfection was going to work for me. It would have literally been like disappointing my parents.</a:t>
            </a:r>
          </a:p>
          <a:p>
            <a:endParaRPr lang="en-US" baseline="0" dirty="0" smtClean="0"/>
          </a:p>
          <a:p>
            <a:r>
              <a:rPr lang="en-US" baseline="0" dirty="0" smtClean="0"/>
              <a:t>We got through SD’s, and it was time to put out a geotechnical RFP. We put that out, and a local geotechnical engineer we hadn’t worked with before, but whom the university was comfortable with, was hired. We worked out the loads based on the current architectural layout, borings were done, and when the report came back we had a recommendation for a mat foundation.</a:t>
            </a:r>
          </a:p>
          <a:p>
            <a:endParaRPr lang="en-US" baseline="0" dirty="0" smtClean="0"/>
          </a:p>
          <a:p>
            <a:r>
              <a:rPr lang="en-US" baseline="0" dirty="0" smtClean="0"/>
              <a:t>The only problem was that the project budget had only included shallow foundations. Initial estimates were that it would be almost a million dollar difference between the two systems due to the large footprint of the building. The project and university didn’t have an extra 1 million dollars, and there was no way to VE that amount without cutting program.</a:t>
            </a:r>
          </a:p>
          <a:p>
            <a:endParaRPr lang="en-US" baseline="0" dirty="0" smtClean="0"/>
          </a:p>
          <a:p>
            <a:r>
              <a:rPr lang="en-US" baseline="0" dirty="0" smtClean="0"/>
              <a:t>As I was sitting there one afternoon, pouring over the report, I noticed a sentence that implied that the loads were too high for a shallow foundation system. So, we got the geotechnical engineer on the phone and had a discussion about that interpretation, where we found out that if we could reduce the loads by adding columns we could go back to spread footings. Needless to say, we all worked together relaying out things to find a more cost effective solution.</a:t>
            </a:r>
          </a:p>
          <a:p>
            <a:endParaRPr lang="en-US" baseline="0" dirty="0" smtClean="0"/>
          </a:p>
          <a:p>
            <a:r>
              <a:rPr lang="en-US" baseline="0" dirty="0" smtClean="0"/>
              <a:t>Now, I tell that story because up until that point, I hadn’t really known that a geotechnical report can and should be questioned. I assumed – as a lot of young engineers do – that it was gospel. That lesson entirely changed my way of thinking, and drives home the value of collaboration.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20</a:t>
            </a:fld>
            <a:endParaRPr lang="en-US" dirty="0"/>
          </a:p>
        </p:txBody>
      </p:sp>
    </p:spTree>
    <p:extLst>
      <p:ext uri="{BB962C8B-B14F-4D97-AF65-F5344CB8AC3E}">
        <p14:creationId xmlns:p14="http://schemas.microsoft.com/office/powerpoint/2010/main" val="1444622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Now</a:t>
            </a:r>
            <a:r>
              <a:rPr lang="en-US" baseline="0" dirty="0" smtClean="0"/>
              <a:t> let’s move into the construction phase and talk about the responsibilities related to installation of the foundations after design is complete.</a:t>
            </a:r>
          </a:p>
          <a:p>
            <a:pPr defTabSz="966612">
              <a:defRPr/>
            </a:pPr>
            <a:endParaRPr lang="en-US" baseline="0" dirty="0" smtClean="0"/>
          </a:p>
          <a:p>
            <a:pPr defTabSz="966612">
              <a:defRPr/>
            </a:pPr>
            <a:r>
              <a:rPr lang="en-US" baseline="0" dirty="0" smtClean="0"/>
              <a:t>First, we have a earthwork and/or foundation contractor, who has his own least-cost interpretation of the contract documents and geotechnical report. Unless both the structural and geotechnical engineers remain involved during construction the foundation is built based on the contractor’s interpretation of the design drawings. </a:t>
            </a:r>
          </a:p>
          <a:p>
            <a:pPr defTabSz="966612">
              <a:defRPr/>
            </a:pPr>
            <a:endParaRPr lang="en-US" baseline="0" dirty="0" smtClean="0"/>
          </a:p>
          <a:p>
            <a:pPr defTabSz="966612">
              <a:defRPr/>
            </a:pPr>
            <a:r>
              <a:rPr lang="en-US" baseline="0" dirty="0" smtClean="0"/>
              <a:t>Because of this reality, engineering consulting firms use language in their contract documents and reports that attempts to limit their liability because of construction means and methods and unforeseen conditions. In many cases there is risk unwillingly taken on by the foundation subcontractors out of economic need or ignorance.</a:t>
            </a:r>
          </a:p>
          <a:p>
            <a:pPr defTabSz="966612">
              <a:defRPr/>
            </a:pPr>
            <a:endParaRPr lang="en-US" baseline="0" dirty="0" smtClean="0"/>
          </a:p>
          <a:p>
            <a:pPr defTabSz="966612">
              <a:defRPr/>
            </a:pPr>
            <a:r>
              <a:rPr lang="en-US" baseline="0" dirty="0" smtClean="0"/>
              <a:t>What, therefore is the engineer’s responsibility during construction? Typically the geotechnical engineer will do field observation and field testing. </a:t>
            </a:r>
          </a:p>
          <a:p>
            <a:pPr defTabSz="966612">
              <a:defRPr/>
            </a:pPr>
            <a:endParaRPr lang="en-US" baseline="0" dirty="0" smtClean="0"/>
          </a:p>
          <a:p>
            <a:pPr defTabSz="966612">
              <a:defRPr/>
            </a:pPr>
            <a:r>
              <a:rPr lang="en-US" baseline="0" dirty="0" smtClean="0"/>
              <a:t>The structural engineer is limited to field observations only.</a:t>
            </a:r>
          </a:p>
          <a:p>
            <a:pPr defTabSz="966612">
              <a:defRPr/>
            </a:pPr>
            <a:endParaRPr lang="en-US" baseline="0" dirty="0" smtClean="0"/>
          </a:p>
          <a:p>
            <a:pPr defTabSz="966612">
              <a:defRPr/>
            </a:pPr>
            <a:r>
              <a:rPr lang="en-US" baseline="0" dirty="0" smtClean="0"/>
              <a:t>Third party inspectors are the owner’s agent and thus have the responsibility to protect the owner’s interest. They do not take on any liability for the design.</a:t>
            </a:r>
          </a:p>
          <a:p>
            <a:pPr defTabSz="966612">
              <a:defRPr/>
            </a:pPr>
            <a:endParaRPr lang="en-US" baseline="0"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21</a:t>
            </a:fld>
            <a:endParaRPr lang="en-US" dirty="0"/>
          </a:p>
        </p:txBody>
      </p:sp>
    </p:spTree>
    <p:extLst>
      <p:ext uri="{BB962C8B-B14F-4D97-AF65-F5344CB8AC3E}">
        <p14:creationId xmlns:p14="http://schemas.microsoft.com/office/powerpoint/2010/main" val="3416484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aseline="0" dirty="0" smtClean="0"/>
              <a:t>Let’s get into some specifics about the liabilities of inspections versus observations.</a:t>
            </a:r>
          </a:p>
          <a:p>
            <a:endParaRPr lang="en-US" sz="1300" dirty="0" smtClean="0"/>
          </a:p>
          <a:p>
            <a:r>
              <a:rPr lang="en-US" sz="1300" dirty="0" smtClean="0"/>
              <a:t>Inspection </a:t>
            </a:r>
            <a:r>
              <a:rPr lang="en-US" sz="1300" dirty="0"/>
              <a:t>is a comprehensive and detailed examination of all the construction work in progress relative to the design shown on the contract documents. Conversely, observation is the general review of the project at appropriate intervals during construction. </a:t>
            </a:r>
            <a:r>
              <a:rPr lang="en-US" sz="1300" dirty="0" smtClean="0"/>
              <a:t>Observation </a:t>
            </a:r>
            <a:r>
              <a:rPr lang="en-US" sz="1300" dirty="0"/>
              <a:t>does not involve detailed inspections to provide exhaustive or continuous project review. In order to help control future liability arising from construction phase services, the scope of work in the contract should clearly define the role intended to be fulfilled and maybe even more importantly, include express exclusions of the services that will not be provided.</a:t>
            </a:r>
          </a:p>
          <a:p>
            <a:r>
              <a:rPr lang="en-US" sz="1300" dirty="0"/>
              <a:t> </a:t>
            </a:r>
          </a:p>
          <a:p>
            <a:r>
              <a:rPr lang="en-US" sz="1300" dirty="0"/>
              <a:t>What an engineer does and says while on a project may also affect liability. Even when a contract is limited to “observation”, that limited scope can be usurped if the engineer starts directing the means and methods of the contractor or holds himself out as an inspector. It is essential that the engineer not exceed the scope of services defined in the contract.</a:t>
            </a:r>
          </a:p>
          <a:p>
            <a:r>
              <a:rPr lang="en-US" sz="1300" dirty="0"/>
              <a:t> </a:t>
            </a:r>
          </a:p>
          <a:p>
            <a:r>
              <a:rPr lang="en-US" sz="1300" dirty="0" smtClean="0"/>
              <a:t>There </a:t>
            </a:r>
            <a:r>
              <a:rPr lang="en-US" sz="1300" dirty="0"/>
              <a:t>are many reasons why the geotechnical engineer of record should be actively involved in the project from start to finish. No one knows more about the local subsurface conditions and their impact on construction. The recommendations in the final-geotechnical-engineering report are provisional until the geotechnical engineer can observe actual subsurface conditions during construction. If observed conditions differ from those inferred to exist, the geotechnical engineer can quickly modify the provisional recommendations with little or no impact on budget or schedule. If the geotechnical engineer of record is not allowed to perform on-site observation of subsurface conditions the geotechnical-engineering service will remain incomplete, significantly increasing the owner’s risk as well as the structural engineer of record.</a:t>
            </a:r>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22</a:t>
            </a:fld>
            <a:endParaRPr lang="en-US" dirty="0"/>
          </a:p>
        </p:txBody>
      </p:sp>
    </p:spTree>
    <p:extLst>
      <p:ext uri="{BB962C8B-B14F-4D97-AF65-F5344CB8AC3E}">
        <p14:creationId xmlns:p14="http://schemas.microsoft.com/office/powerpoint/2010/main" val="3725812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a:p>
          <a:p>
            <a:r>
              <a:rPr lang="en-US" sz="1100" dirty="0" smtClean="0"/>
              <a:t>Here’s a quick</a:t>
            </a:r>
            <a:r>
              <a:rPr lang="en-US" sz="1100" baseline="0" dirty="0" smtClean="0"/>
              <a:t> recap of what we’ve discussed today.</a:t>
            </a:r>
          </a:p>
          <a:p>
            <a:endParaRPr lang="en-US" sz="1100" baseline="0" dirty="0" smtClean="0"/>
          </a:p>
          <a:p>
            <a:r>
              <a:rPr lang="en-US" sz="1100" baseline="0" dirty="0" smtClean="0"/>
              <a:t>Next, we are going to ask a special guest to start our open discussion about how structural engineers and geotechnical engineers can work better together.</a:t>
            </a:r>
            <a:endParaRPr lang="en-US" sz="1100" dirty="0"/>
          </a:p>
        </p:txBody>
      </p:sp>
      <p:sp>
        <p:nvSpPr>
          <p:cNvPr id="4" name="Slide Number Placeholder 3"/>
          <p:cNvSpPr>
            <a:spLocks noGrp="1"/>
          </p:cNvSpPr>
          <p:nvPr>
            <p:ph type="sldNum" sz="quarter" idx="10"/>
          </p:nvPr>
        </p:nvSpPr>
        <p:spPr/>
        <p:txBody>
          <a:bodyPr/>
          <a:lstStyle/>
          <a:p>
            <a:fld id="{1317F10D-98E4-4DAE-84F3-10CFDEF6FC7F}" type="slidenum">
              <a:rPr lang="en-US" smtClean="0"/>
              <a:t>23</a:t>
            </a:fld>
            <a:endParaRPr lang="en-US" dirty="0"/>
          </a:p>
        </p:txBody>
      </p:sp>
    </p:spTree>
    <p:extLst>
      <p:ext uri="{BB962C8B-B14F-4D97-AF65-F5344CB8AC3E}">
        <p14:creationId xmlns:p14="http://schemas.microsoft.com/office/powerpoint/2010/main" val="239533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p>
          <a:p>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Some owners seem to think that both the geotechnical and structural engineers should hold all risk related to unforeseen geotechnical conditions. Do you have any suggestions for ways we can better educate owners here?</a:t>
            </a:r>
            <a:endParaRPr lang="en-US" dirty="0" smtClean="0"/>
          </a:p>
          <a:p>
            <a:pPr marL="228600" indent="-228600">
              <a:buAutoNum type="arabicPeriod"/>
            </a:pPr>
            <a:r>
              <a:rPr lang="en-US" dirty="0" smtClean="0"/>
              <a:t>What can</a:t>
            </a:r>
            <a:r>
              <a:rPr lang="en-US" baseline="0" dirty="0" smtClean="0"/>
              <a:t> structural engineers do to make the geotechnical RFP process go more smoothly?</a:t>
            </a:r>
          </a:p>
          <a:p>
            <a:pPr marL="228600" indent="-228600">
              <a:buAutoNum type="arabicPeriod"/>
            </a:pPr>
            <a:r>
              <a:rPr lang="en-US" baseline="0" dirty="0" smtClean="0"/>
              <a:t>Tell us about some common mistakes you see engineers make during the RFP process. What should we be doing instead?</a:t>
            </a:r>
          </a:p>
          <a:p>
            <a:pPr marL="228600" indent="-228600">
              <a:buAutoNum type="arabicPeriod"/>
            </a:pPr>
            <a:r>
              <a:rPr lang="en-US" baseline="0" dirty="0" smtClean="0"/>
              <a:t>So, I’m receive a phone call or I’m sitting in a meeting and someone asks me (as the structural engineer) to put together a boring plan. What are some strategies you would recommend for that situation?</a:t>
            </a:r>
          </a:p>
          <a:p>
            <a:pPr marL="228600" indent="-228600">
              <a:buAutoNum type="arabicPeriod"/>
            </a:pPr>
            <a:endParaRPr lang="en-US" baseline="0" dirty="0" smtClean="0"/>
          </a:p>
          <a:p>
            <a:pPr marL="228600" indent="-228600">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24</a:t>
            </a:fld>
            <a:endParaRPr lang="en-US" dirty="0"/>
          </a:p>
        </p:txBody>
      </p:sp>
    </p:spTree>
    <p:extLst>
      <p:ext uri="{BB962C8B-B14F-4D97-AF65-F5344CB8AC3E}">
        <p14:creationId xmlns:p14="http://schemas.microsoft.com/office/powerpoint/2010/main" val="3001167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25</a:t>
            </a:fld>
            <a:endParaRPr lang="en-US" dirty="0"/>
          </a:p>
        </p:txBody>
      </p:sp>
    </p:spTree>
    <p:extLst>
      <p:ext uri="{BB962C8B-B14F-4D97-AF65-F5344CB8AC3E}">
        <p14:creationId xmlns:p14="http://schemas.microsoft.com/office/powerpoint/2010/main" val="1562549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26</a:t>
            </a:fld>
            <a:endParaRPr lang="en-US" dirty="0"/>
          </a:p>
        </p:txBody>
      </p:sp>
    </p:spTree>
    <p:extLst>
      <p:ext uri="{BB962C8B-B14F-4D97-AF65-F5344CB8AC3E}">
        <p14:creationId xmlns:p14="http://schemas.microsoft.com/office/powerpoint/2010/main" val="372957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27</a:t>
            </a:fld>
            <a:endParaRPr lang="en-US" dirty="0"/>
          </a:p>
        </p:txBody>
      </p:sp>
    </p:spTree>
    <p:extLst>
      <p:ext uri="{BB962C8B-B14F-4D97-AF65-F5344CB8AC3E}">
        <p14:creationId xmlns:p14="http://schemas.microsoft.com/office/powerpoint/2010/main" val="3201692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28</a:t>
            </a:fld>
            <a:endParaRPr lang="en-US" dirty="0"/>
          </a:p>
        </p:txBody>
      </p:sp>
    </p:spTree>
    <p:extLst>
      <p:ext uri="{BB962C8B-B14F-4D97-AF65-F5344CB8AC3E}">
        <p14:creationId xmlns:p14="http://schemas.microsoft.com/office/powerpoint/2010/main" val="1597306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29</a:t>
            </a:fld>
            <a:endParaRPr lang="en-US" dirty="0"/>
          </a:p>
        </p:txBody>
      </p:sp>
    </p:spTree>
    <p:extLst>
      <p:ext uri="{BB962C8B-B14F-4D97-AF65-F5344CB8AC3E}">
        <p14:creationId xmlns:p14="http://schemas.microsoft.com/office/powerpoint/2010/main" val="338461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300" dirty="0" smtClean="0"/>
          </a:p>
          <a:p>
            <a:pPr defTabSz="966612">
              <a:defRPr/>
            </a:pPr>
            <a:r>
              <a:rPr lang="en-US" sz="1300" dirty="0" smtClean="0"/>
              <a:t>This presentation</a:t>
            </a:r>
            <a:r>
              <a:rPr lang="en-US" sz="1300" baseline="0" dirty="0" smtClean="0"/>
              <a:t> was originally put together as part of the SEI Business Practices Committee work for the Geo-Structures Congress in 2016. </a:t>
            </a:r>
          </a:p>
          <a:p>
            <a:pPr defTabSz="966612">
              <a:defRPr/>
            </a:pPr>
            <a:endParaRPr lang="en-US" sz="1300" baseline="0" dirty="0" smtClean="0"/>
          </a:p>
          <a:p>
            <a:pPr defTabSz="966612">
              <a:defRPr/>
            </a:pPr>
            <a:r>
              <a:rPr lang="en-US" sz="1300" baseline="0" dirty="0" smtClean="0"/>
              <a:t>Did any of you attend that congress?</a:t>
            </a:r>
            <a:endParaRPr lang="en-US" sz="1300" dirty="0"/>
          </a:p>
          <a:p>
            <a:pPr defTabSz="966612">
              <a:defRPr/>
            </a:pPr>
            <a:endParaRPr lang="en-US" sz="1300" dirty="0" smtClean="0"/>
          </a:p>
          <a:p>
            <a:r>
              <a:rPr lang="en-US" sz="1300" dirty="0" smtClean="0"/>
              <a:t>I happen to be</a:t>
            </a:r>
            <a:r>
              <a:rPr lang="en-US" sz="1300" baseline="0" dirty="0" smtClean="0"/>
              <a:t> </a:t>
            </a:r>
            <a:r>
              <a:rPr lang="en-US" sz="1300" dirty="0" smtClean="0"/>
              <a:t>the chair of that committee. The purpose of the Business Practices Committee is to consider the issues that relate to the role of the structural engineer in the business environment and within the public at large. Committee</a:t>
            </a:r>
            <a:r>
              <a:rPr lang="en-US" sz="1300" baseline="0" dirty="0" smtClean="0"/>
              <a:t> membership is entirely comprised of practicing structural engineers, many of which are principals or owners in their firms from all over the country. </a:t>
            </a:r>
          </a:p>
          <a:p>
            <a:endParaRPr lang="en-US" sz="1300" dirty="0" smtClean="0"/>
          </a:p>
          <a:p>
            <a:r>
              <a:rPr lang="en-US" sz="1100" dirty="0" smtClean="0"/>
              <a:t>We were sitting around a table discussing how</a:t>
            </a:r>
            <a:r>
              <a:rPr lang="en-US" sz="1100" baseline="0" dirty="0" smtClean="0"/>
              <a:t> the business relationships around the country between geotechnical and structural engineers differ. And, since almost all this information were things we had “learned from experience” over the years, we thought it would be really useful to put together of overview of what the engineering community is currently doing, best practices and what we could do better.</a:t>
            </a:r>
          </a:p>
          <a:p>
            <a:endParaRPr lang="en-US" sz="1100" baseline="0" dirty="0" smtClean="0"/>
          </a:p>
          <a:p>
            <a:r>
              <a:rPr lang="en-US" sz="1100" baseline="0" dirty="0" smtClean="0"/>
              <a:t>The GI and SEI Congress committee agreed, and we presented this information during the 2016 structures congress.</a:t>
            </a:r>
          </a:p>
          <a:p>
            <a:endParaRPr lang="en-US" sz="1100" baseline="0" dirty="0" smtClean="0"/>
          </a:p>
          <a:p>
            <a:r>
              <a:rPr lang="en-US" sz="1100" baseline="0" dirty="0" smtClean="0"/>
              <a:t>Then last year, Dave </a:t>
            </a:r>
            <a:r>
              <a:rPr lang="en-US" sz="1100" baseline="0" dirty="0" err="1" smtClean="0"/>
              <a:t>Kozera</a:t>
            </a:r>
            <a:r>
              <a:rPr lang="en-US" sz="1100" baseline="0" dirty="0" smtClean="0"/>
              <a:t> (our special guest), approached me about bringing this presentation to you, and here we are. Of course, we’ve updated any info as needed, but the basic premise is the same.</a:t>
            </a:r>
          </a:p>
          <a:p>
            <a:endParaRPr lang="en-US" sz="1100" baseline="0" dirty="0" smtClean="0"/>
          </a:p>
          <a:p>
            <a:r>
              <a:rPr lang="en-US" sz="1100" baseline="0" dirty="0" smtClean="0"/>
              <a:t>So, without further ado, let’s get started.</a:t>
            </a:r>
          </a:p>
          <a:p>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1317F10D-98E4-4DAE-84F3-10CFDEF6FC7F}" type="slidenum">
              <a:rPr lang="en-US" smtClean="0"/>
              <a:t>3</a:t>
            </a:fld>
            <a:endParaRPr lang="en-US" dirty="0"/>
          </a:p>
        </p:txBody>
      </p:sp>
    </p:spTree>
    <p:extLst>
      <p:ext uri="{BB962C8B-B14F-4D97-AF65-F5344CB8AC3E}">
        <p14:creationId xmlns:p14="http://schemas.microsoft.com/office/powerpoint/2010/main" val="777970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30</a:t>
            </a:fld>
            <a:endParaRPr lang="en-US" dirty="0"/>
          </a:p>
        </p:txBody>
      </p:sp>
    </p:spTree>
    <p:extLst>
      <p:ext uri="{BB962C8B-B14F-4D97-AF65-F5344CB8AC3E}">
        <p14:creationId xmlns:p14="http://schemas.microsoft.com/office/powerpoint/2010/main" val="1442686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31</a:t>
            </a:fld>
            <a:endParaRPr lang="en-US" dirty="0"/>
          </a:p>
        </p:txBody>
      </p:sp>
    </p:spTree>
    <p:extLst>
      <p:ext uri="{BB962C8B-B14F-4D97-AF65-F5344CB8AC3E}">
        <p14:creationId xmlns:p14="http://schemas.microsoft.com/office/powerpoint/2010/main" val="667334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32</a:t>
            </a:fld>
            <a:endParaRPr lang="en-US" dirty="0"/>
          </a:p>
        </p:txBody>
      </p:sp>
    </p:spTree>
    <p:extLst>
      <p:ext uri="{BB962C8B-B14F-4D97-AF65-F5344CB8AC3E}">
        <p14:creationId xmlns:p14="http://schemas.microsoft.com/office/powerpoint/2010/main" val="2602891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7F10D-98E4-4DAE-84F3-10CFDEF6FC7F}" type="slidenum">
              <a:rPr lang="en-US" smtClean="0"/>
              <a:t>33</a:t>
            </a:fld>
            <a:endParaRPr lang="en-US" dirty="0"/>
          </a:p>
        </p:txBody>
      </p:sp>
    </p:spTree>
    <p:extLst>
      <p:ext uri="{BB962C8B-B14F-4D97-AF65-F5344CB8AC3E}">
        <p14:creationId xmlns:p14="http://schemas.microsoft.com/office/powerpoint/2010/main" val="1972078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34</a:t>
            </a:fld>
            <a:endParaRPr lang="en-US" dirty="0"/>
          </a:p>
        </p:txBody>
      </p:sp>
    </p:spTree>
    <p:extLst>
      <p:ext uri="{BB962C8B-B14F-4D97-AF65-F5344CB8AC3E}">
        <p14:creationId xmlns:p14="http://schemas.microsoft.com/office/powerpoint/2010/main" val="3804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Our goal today is to </a:t>
            </a:r>
            <a:r>
              <a:rPr lang="en-US" sz="1300" dirty="0" smtClean="0"/>
              <a:t>educate</a:t>
            </a:r>
            <a:r>
              <a:rPr lang="en-US" sz="1300" baseline="0" dirty="0" smtClean="0"/>
              <a:t> you on</a:t>
            </a:r>
            <a:r>
              <a:rPr lang="en-US" sz="1300" dirty="0" smtClean="0"/>
              <a:t> </a:t>
            </a:r>
            <a:r>
              <a:rPr lang="en-US" sz="1300" dirty="0"/>
              <a:t>the geotechnical engineer and structural engineer business relationship from project conception through construction.</a:t>
            </a:r>
          </a:p>
          <a:p>
            <a:pPr defTabSz="966612">
              <a:defRPr/>
            </a:pPr>
            <a:endParaRPr lang="en-US" sz="1300" dirty="0"/>
          </a:p>
          <a:p>
            <a:pPr defTabSz="966612">
              <a:defRPr/>
            </a:pPr>
            <a:r>
              <a:rPr lang="en-US" sz="1300" dirty="0"/>
              <a:t>First we will discuss </a:t>
            </a:r>
            <a:r>
              <a:rPr lang="en-US" sz="1300" dirty="0" smtClean="0"/>
              <a:t>contractual</a:t>
            </a:r>
            <a:r>
              <a:rPr lang="en-US" sz="1300" baseline="0" dirty="0" smtClean="0"/>
              <a:t> relationships of geotechnical and structural engineers</a:t>
            </a:r>
            <a:r>
              <a:rPr lang="en-US" sz="1300" dirty="0" smtClean="0"/>
              <a:t>, </a:t>
            </a:r>
            <a:r>
              <a:rPr lang="en-US" sz="1300" dirty="0"/>
              <a:t>followed by geotechnical </a:t>
            </a:r>
            <a:r>
              <a:rPr lang="en-US" sz="1300" dirty="0" smtClean="0"/>
              <a:t>RFP’s. We </a:t>
            </a:r>
            <a:r>
              <a:rPr lang="en-US" sz="1300" dirty="0"/>
              <a:t>will talk about how to work with a soils report, including potential liabilities of deviating from the report. We will </a:t>
            </a:r>
            <a:r>
              <a:rPr lang="en-US" sz="1300" dirty="0" smtClean="0"/>
              <a:t>touch on collaboration during </a:t>
            </a:r>
            <a:r>
              <a:rPr lang="en-US" sz="1300" dirty="0"/>
              <a:t>the foundation design </a:t>
            </a:r>
            <a:r>
              <a:rPr lang="en-US" sz="1300" dirty="0" smtClean="0"/>
              <a:t>process</a:t>
            </a:r>
            <a:r>
              <a:rPr lang="en-US" sz="1300" baseline="0" dirty="0" smtClean="0"/>
              <a:t> and </a:t>
            </a:r>
            <a:r>
              <a:rPr lang="en-US" sz="1300" dirty="0" smtClean="0"/>
              <a:t>the </a:t>
            </a:r>
            <a:r>
              <a:rPr lang="en-US" sz="1300" dirty="0"/>
              <a:t>geotechnical and structural engineer interaction in the construction phase</a:t>
            </a:r>
            <a:r>
              <a:rPr lang="en-US" sz="1300" dirty="0" smtClean="0"/>
              <a:t>.</a:t>
            </a:r>
          </a:p>
          <a:p>
            <a:pPr defTabSz="966612">
              <a:defRPr/>
            </a:pPr>
            <a:endParaRPr lang="en-US" sz="1300" dirty="0" smtClean="0"/>
          </a:p>
          <a:p>
            <a:pPr defTabSz="966612">
              <a:defRPr/>
            </a:pPr>
            <a:r>
              <a:rPr lang="en-US" sz="1300" dirty="0" smtClean="0"/>
              <a:t>Finally</a:t>
            </a:r>
            <a:r>
              <a:rPr lang="en-US" sz="1300" baseline="0" dirty="0" smtClean="0"/>
              <a:t> we’ll conclude with an interactive discussion with Dave where you’ll be encouraged to ask questions.</a:t>
            </a:r>
          </a:p>
          <a:p>
            <a:pPr defTabSz="966612">
              <a:defRPr/>
            </a:pPr>
            <a:endParaRPr lang="en-US" sz="1300" baseline="0" dirty="0" smtClean="0"/>
          </a:p>
          <a:p>
            <a:pPr defTabSz="966612">
              <a:defRPr/>
            </a:pPr>
            <a:r>
              <a:rPr lang="en-US" sz="1300" baseline="0" dirty="0" smtClean="0"/>
              <a:t>Now, I know this subject can be a little dry. Therefore, we’ve also tried to intersperse some audience participation questions using an online app called </a:t>
            </a:r>
            <a:r>
              <a:rPr lang="en-US" sz="1300" baseline="0" dirty="0" err="1" smtClean="0"/>
              <a:t>Mentimeter</a:t>
            </a:r>
            <a:r>
              <a:rPr lang="en-US" sz="1300" baseline="0" dirty="0" smtClean="0"/>
              <a:t>. You’ll want to have your phones available to participate.</a:t>
            </a:r>
            <a:endParaRPr lang="en-US" sz="1300" dirty="0"/>
          </a:p>
          <a:p>
            <a:pPr defTabSz="966612">
              <a:defRPr/>
            </a:pPr>
            <a:endParaRPr lang="en-US" sz="1300" dirty="0"/>
          </a:p>
          <a:p>
            <a:endParaRPr lang="en-US" sz="1100" dirty="0"/>
          </a:p>
        </p:txBody>
      </p:sp>
      <p:sp>
        <p:nvSpPr>
          <p:cNvPr id="4" name="Slide Number Placeholder 3"/>
          <p:cNvSpPr>
            <a:spLocks noGrp="1"/>
          </p:cNvSpPr>
          <p:nvPr>
            <p:ph type="sldNum" sz="quarter" idx="10"/>
          </p:nvPr>
        </p:nvSpPr>
        <p:spPr/>
        <p:txBody>
          <a:bodyPr/>
          <a:lstStyle/>
          <a:p>
            <a:fld id="{1317F10D-98E4-4DAE-84F3-10CFDEF6FC7F}" type="slidenum">
              <a:rPr lang="en-US" smtClean="0"/>
              <a:t>4</a:t>
            </a:fld>
            <a:endParaRPr lang="en-US" dirty="0"/>
          </a:p>
        </p:txBody>
      </p:sp>
    </p:spTree>
    <p:extLst>
      <p:ext uri="{BB962C8B-B14F-4D97-AF65-F5344CB8AC3E}">
        <p14:creationId xmlns:p14="http://schemas.microsoft.com/office/powerpoint/2010/main" val="376773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smtClean="0"/>
              <a:t>Let’s talk about</a:t>
            </a:r>
            <a:r>
              <a:rPr lang="en-US" sz="1300" baseline="0" dirty="0" smtClean="0"/>
              <a:t> common contractual relationships between geotechnical and structural engineer.</a:t>
            </a:r>
          </a:p>
          <a:p>
            <a:pPr lvl="0"/>
            <a:endParaRPr lang="en-US" sz="1300" baseline="0" dirty="0" smtClean="0"/>
          </a:p>
          <a:p>
            <a:pPr lvl="0"/>
            <a:r>
              <a:rPr lang="en-US" sz="1300" baseline="0" dirty="0" smtClean="0"/>
              <a:t>The first type is where the owner contracts the geotechnical consultant and an architect separately. The structural engineer is contracted to the architect.</a:t>
            </a:r>
          </a:p>
          <a:p>
            <a:pPr lvl="0"/>
            <a:endParaRPr lang="en-US" sz="13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t>The</a:t>
            </a:r>
            <a:r>
              <a:rPr lang="en-US" sz="1300" baseline="0" dirty="0" smtClean="0"/>
              <a:t> AIA documents state that the geotechnical report is an owner furnished item. Therefore, as you imagine this is a typical contract type in the building world. The contract between the geotechnical engineer and the owner is often a geotech-drafted services agreement.</a:t>
            </a:r>
            <a:r>
              <a:rPr lang="en-US" sz="1400" baseline="0" dirty="0" smtClean="0"/>
              <a:t> In these cases, the structural engineer will typically send out an RFP with specific requirements, which will be attached to the geotech’s service agreement. We will discuss those requirements in detail later in this presentation.</a:t>
            </a:r>
            <a:endParaRPr lang="en-US" sz="13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5</a:t>
            </a:fld>
            <a:endParaRPr lang="en-US" dirty="0"/>
          </a:p>
        </p:txBody>
      </p:sp>
    </p:spTree>
    <p:extLst>
      <p:ext uri="{BB962C8B-B14F-4D97-AF65-F5344CB8AC3E}">
        <p14:creationId xmlns:p14="http://schemas.microsoft.com/office/powerpoint/2010/main" val="225095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The</a:t>
            </a:r>
            <a:r>
              <a:rPr lang="en-US" sz="1200" baseline="0" dirty="0" smtClean="0"/>
              <a:t> second common contractual relationship is one in which </a:t>
            </a:r>
            <a:r>
              <a:rPr lang="en-US" sz="1100" baseline="0" dirty="0" smtClean="0"/>
              <a:t>all consultants are </a:t>
            </a:r>
            <a:r>
              <a:rPr lang="en-US" sz="1400" dirty="0" smtClean="0"/>
              <a:t>contracted to either the owner or GC. </a:t>
            </a:r>
          </a:p>
          <a:p>
            <a:pPr lvl="0"/>
            <a:endParaRPr lang="en-US" sz="1400" dirty="0" smtClean="0"/>
          </a:p>
          <a:p>
            <a:pPr lvl="0"/>
            <a:r>
              <a:rPr lang="en-US" sz="1400" dirty="0" smtClean="0"/>
              <a:t>Examples of project types where this</a:t>
            </a:r>
            <a:r>
              <a:rPr lang="en-US" sz="1400" baseline="0" dirty="0" smtClean="0"/>
              <a:t> is common are </a:t>
            </a:r>
            <a:r>
              <a:rPr lang="en-US" sz="1400" dirty="0" smtClean="0"/>
              <a:t>IPD or design-build architectural projects, developer work,</a:t>
            </a:r>
            <a:r>
              <a:rPr lang="en-US" sz="1400" baseline="0" dirty="0" smtClean="0"/>
              <a:t> </a:t>
            </a:r>
            <a:r>
              <a:rPr lang="en-US" sz="1400" i="0" baseline="0" dirty="0" smtClean="0"/>
              <a:t>and forensic investigations.</a:t>
            </a:r>
            <a:endParaRPr lang="en-US" sz="1200" dirty="0" smtClean="0"/>
          </a:p>
          <a:p>
            <a:pPr lvl="0"/>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For the design-build and IPD agreements, the geotechnical engineer is often treated as a design consultant, using standard consultant forms such as </a:t>
            </a:r>
            <a:r>
              <a:rPr lang="en-US" sz="1200" b="0" dirty="0" smtClean="0"/>
              <a:t>DBIA Document No. 540 - Standard Form of Agreement Between Design-Builder and Design Consultant.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means and methods of construction and unforeseen conditions play a large part in foundation design methodology, this is the most comprehensive approach used in current practice. In this approach the assumptions made by both structural and geotechnical engineer are either confirmed or invalidated during pre-construction and construction.</a:t>
            </a:r>
            <a:endParaRPr lang="en-US" sz="1200" b="0" strike="sngStrike" dirty="0" smtClean="0"/>
          </a:p>
          <a:p>
            <a:pPr marL="483306" lvl="1" defTabSz="966612">
              <a:defRPr/>
            </a:pPr>
            <a:endParaRPr lang="en-US" sz="13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6</a:t>
            </a:fld>
            <a:endParaRPr lang="en-US" dirty="0"/>
          </a:p>
        </p:txBody>
      </p:sp>
    </p:spTree>
    <p:extLst>
      <p:ext uri="{BB962C8B-B14F-4D97-AF65-F5344CB8AC3E}">
        <p14:creationId xmlns:p14="http://schemas.microsoft.com/office/powerpoint/2010/main" val="250615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smtClean="0"/>
              <a:t>The</a:t>
            </a:r>
            <a:r>
              <a:rPr lang="en-US" sz="1300" baseline="0" dirty="0" smtClean="0"/>
              <a:t> third common contractual relationship is one in which </a:t>
            </a:r>
            <a:r>
              <a:rPr lang="en-US" sz="1200" baseline="0" dirty="0" smtClean="0"/>
              <a:t>the structural engineer is either contracted to the geotechnical engineer or visa-versa.</a:t>
            </a:r>
            <a:endParaRPr lang="en-US" sz="1300" dirty="0" smtClean="0"/>
          </a:p>
          <a:p>
            <a:pPr lvl="0"/>
            <a:endParaRPr lang="en-US" sz="1300" dirty="0" smtClean="0"/>
          </a:p>
          <a:p>
            <a:pPr lvl="0"/>
            <a:r>
              <a:rPr lang="en-US" dirty="0" smtClean="0"/>
              <a:t>This is common</a:t>
            </a:r>
            <a:r>
              <a:rPr lang="en-US" baseline="0" dirty="0" smtClean="0"/>
              <a:t> </a:t>
            </a:r>
            <a:r>
              <a:rPr lang="en-US" dirty="0" smtClean="0"/>
              <a:t>in the bridge world and may also occur</a:t>
            </a:r>
            <a:r>
              <a:rPr lang="en-US" baseline="0" dirty="0" smtClean="0"/>
              <a:t> on forensic projects</a:t>
            </a:r>
            <a:r>
              <a:rPr lang="en-US" dirty="0" smtClean="0"/>
              <a:t>. There are a number of standard</a:t>
            </a:r>
            <a:r>
              <a:rPr lang="en-US" baseline="0" dirty="0" smtClean="0"/>
              <a:t> contract forms that can be used as listed here.</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7</a:t>
            </a:fld>
            <a:endParaRPr lang="en-US" dirty="0"/>
          </a:p>
        </p:txBody>
      </p:sp>
    </p:spTree>
    <p:extLst>
      <p:ext uri="{BB962C8B-B14F-4D97-AF65-F5344CB8AC3E}">
        <p14:creationId xmlns:p14="http://schemas.microsoft.com/office/powerpoint/2010/main" val="28332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For any of the three project types we just discussed, we’d like to touch on the unique risks and rewards if your firm provides both structural and geotechnical engineering services. Please raise your hand if your firm provides both services.</a:t>
            </a:r>
          </a:p>
          <a:p>
            <a:endParaRPr lang="en-US" b="0" baseline="0" dirty="0" smtClean="0"/>
          </a:p>
          <a:p>
            <a:r>
              <a:rPr lang="en-US" b="0" baseline="0" dirty="0" smtClean="0"/>
              <a:t>First, typically there are two separate contracts for these services.</a:t>
            </a:r>
            <a:endParaRPr lang="en-US" sz="1300" dirty="0"/>
          </a:p>
          <a:p>
            <a:endParaRPr lang="en-US" dirty="0" smtClean="0"/>
          </a:p>
          <a:p>
            <a:r>
              <a:rPr lang="en-US" dirty="0" smtClean="0"/>
              <a:t>There are greater insurance</a:t>
            </a:r>
            <a:r>
              <a:rPr lang="en-US" baseline="0" dirty="0" smtClean="0"/>
              <a:t> needs than providing only one service as a result of the potential for increased liability.  This is because of greater potential risk and reward if both services are provided in house.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317F10D-98E4-4DAE-84F3-10CFDEF6FC7F}" type="slidenum">
              <a:rPr lang="en-US" smtClean="0"/>
              <a:t>8</a:t>
            </a:fld>
            <a:endParaRPr lang="en-US" dirty="0"/>
          </a:p>
        </p:txBody>
      </p:sp>
    </p:spTree>
    <p:extLst>
      <p:ext uri="{BB962C8B-B14F-4D97-AF65-F5344CB8AC3E}">
        <p14:creationId xmlns:p14="http://schemas.microsoft.com/office/powerpoint/2010/main" val="323379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we’d like some audience participation. Of the three contract types, which do you prefer?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17F10D-98E4-4DAE-84F3-10CFDEF6FC7F}" type="slidenum">
              <a:rPr lang="en-US" smtClean="0"/>
              <a:t>9</a:t>
            </a:fld>
            <a:endParaRPr lang="en-US" dirty="0"/>
          </a:p>
        </p:txBody>
      </p:sp>
    </p:spTree>
    <p:extLst>
      <p:ext uri="{BB962C8B-B14F-4D97-AF65-F5344CB8AC3E}">
        <p14:creationId xmlns:p14="http://schemas.microsoft.com/office/powerpoint/2010/main" val="197792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2922027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42340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96559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77119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35934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91842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133214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4A98D2-0B10-40A5-B6B6-3A0DF88EACE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0173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4A98D2-0B10-40A5-B6B6-3A0DF88EACE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1181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4275143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1135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431058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11634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7950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76012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4215267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394305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861375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86241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4A98D2-0B10-40A5-B6B6-3A0DF88EACE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38067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4A98D2-0B10-40A5-B6B6-3A0DF88EACE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733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35029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3202144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561563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31830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236181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27197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604431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471546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1271346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4166674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4A98D2-0B10-40A5-B6B6-3A0DF88EACE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98349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4A98D2-0B10-40A5-B6B6-3A0DF88EACE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87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921418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821980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376875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423809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797574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812192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0783267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chemeClr val="bg1"/>
                </a:solidFill>
                <a:effectLst>
                  <a:outerShdw blurRad="38100" dist="22860" dir="5400000" algn="tl" rotWithShape="0">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marL="171450" indent="-171450">
              <a:buFont typeface="Wingdings" panose="05000000000000000000" pitchFamily="2" charset="2"/>
              <a:buChar char="§"/>
              <a:defRPr sz="3000"/>
            </a:lvl1pPr>
            <a:lvl2pPr marL="514350" indent="-171450">
              <a:buFont typeface="Wingdings" panose="05000000000000000000" pitchFamily="2" charset="2"/>
              <a:buChar char="§"/>
              <a:defRPr sz="2800"/>
            </a:lvl2pPr>
          </a:lstStyle>
          <a:p>
            <a:pPr lvl="0"/>
            <a:r>
              <a:rPr lang="en-US" dirty="0" smtClean="0"/>
              <a:t> Click to edit Master text styles</a:t>
            </a:r>
          </a:p>
          <a:p>
            <a:pPr lvl="1"/>
            <a:r>
              <a:rPr lang="en-US" dirty="0" smtClean="0"/>
              <a:t> Second level</a:t>
            </a:r>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
        <p:nvSpPr>
          <p:cNvPr id="7" name="Rectangle 6"/>
          <p:cNvSpPr/>
          <p:nvPr userDrawn="1"/>
        </p:nvSpPr>
        <p:spPr>
          <a:xfrm>
            <a:off x="0" y="-6983"/>
            <a:ext cx="9144000" cy="1691322"/>
          </a:xfrm>
          <a:prstGeom prst="rect">
            <a:avLst/>
          </a:prstGeom>
          <a:solidFill>
            <a:srgbClr val="064F7F">
              <a:alpha val="9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14101" y="6488668"/>
            <a:ext cx="9158101" cy="369332"/>
          </a:xfrm>
          <a:prstGeom prst="rect">
            <a:avLst/>
          </a:prstGeom>
          <a:solidFill>
            <a:srgbClr val="064F7F"/>
          </a:solidFill>
        </p:spPr>
        <p:txBody>
          <a:bodyPr wrap="square" rtlCol="0">
            <a:spAutoFit/>
          </a:bodyPr>
          <a:lstStyle/>
          <a:p>
            <a:r>
              <a:rPr lang="en-US"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a:t>
            </a:r>
            <a:r>
              <a:rPr lang="en-US" b="1" cap="none" spc="0" baseline="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Business of Geotechnical and Structural Engineers Working Together</a:t>
            </a:r>
            <a:endPar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844062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3845" y="533401"/>
            <a:ext cx="7886700" cy="5646738"/>
          </a:xfrm>
        </p:spPr>
        <p:txBody>
          <a:bodyPr/>
          <a:lstStyle>
            <a:lvl1pPr marL="171450" indent="-171450">
              <a:buFont typeface="Wingdings" panose="05000000000000000000" pitchFamily="2" charset="2"/>
              <a:buChar char="§"/>
              <a:defRPr sz="3000"/>
            </a:lvl1pPr>
            <a:lvl2pPr marL="514350" indent="-171450">
              <a:buFont typeface="Wingdings" panose="05000000000000000000" pitchFamily="2" charset="2"/>
              <a:buChar char="§"/>
              <a:defRPr sz="2800"/>
            </a:lvl2p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
        <p:nvSpPr>
          <p:cNvPr id="7" name="Rectangle 6"/>
          <p:cNvSpPr/>
          <p:nvPr userDrawn="1"/>
        </p:nvSpPr>
        <p:spPr>
          <a:xfrm>
            <a:off x="0" y="-6983"/>
            <a:ext cx="9144000" cy="372743"/>
          </a:xfrm>
          <a:prstGeom prst="rect">
            <a:avLst/>
          </a:prstGeom>
          <a:solidFill>
            <a:schemeClr val="accent5">
              <a:lumMod val="7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0" y="6482773"/>
            <a:ext cx="9220200" cy="369332"/>
          </a:xfrm>
          <a:prstGeom prst="rect">
            <a:avLst/>
          </a:prstGeom>
          <a:solidFill>
            <a:schemeClr val="accent5">
              <a:lumMod val="75000"/>
            </a:schemeClr>
          </a:solidFill>
        </p:spPr>
        <p:txBody>
          <a:bodyPr wrap="square" rtlCol="0">
            <a:spAutoFit/>
          </a:bodyPr>
          <a:lstStyle/>
          <a:p>
            <a:r>
              <a:rPr lang="en-US"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SEI Survey:</a:t>
            </a:r>
            <a:r>
              <a:rPr lang="en-US" b="1" cap="none" spc="0" baseline="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Current Practices and Future Expectations</a:t>
            </a:r>
            <a:endParaRPr lang="en-US"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2039562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33845" y="533401"/>
            <a:ext cx="7886700" cy="5646738"/>
          </a:xfrm>
        </p:spPr>
        <p:txBody>
          <a:bodyPr/>
          <a:lstStyle>
            <a:lvl1pPr marL="171450" indent="-171450">
              <a:buFont typeface="Wingdings" panose="05000000000000000000" pitchFamily="2" charset="2"/>
              <a:buChar char="§"/>
              <a:defRPr sz="3000"/>
            </a:lvl1pPr>
            <a:lvl2pPr marL="514350" indent="-171450">
              <a:buFont typeface="Wingdings" panose="05000000000000000000" pitchFamily="2" charset="2"/>
              <a:buChar char="§"/>
              <a:defRPr sz="2800"/>
            </a:lvl2p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
        <p:nvSpPr>
          <p:cNvPr id="8" name="Rectangle 7"/>
          <p:cNvSpPr/>
          <p:nvPr userDrawn="1"/>
        </p:nvSpPr>
        <p:spPr>
          <a:xfrm>
            <a:off x="0" y="4572000"/>
            <a:ext cx="9144000" cy="2286000"/>
          </a:xfrm>
          <a:prstGeom prst="rect">
            <a:avLst/>
          </a:prstGeom>
          <a:solidFill>
            <a:srgbClr val="064F7F">
              <a:alpha val="9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6019800"/>
            <a:ext cx="9144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3475674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0160">
                  <a:solidFill>
                    <a:schemeClr val="accent5"/>
                  </a:solidFill>
                  <a:prstDash val="solid"/>
                </a:ln>
                <a:solidFill>
                  <a:schemeClr val="bg1"/>
                </a:solidFill>
                <a:effectLst>
                  <a:outerShdw blurRad="38100" dist="22860" dir="5400000" algn="tl" rotWithShape="0">
                    <a:srgbClr val="000000">
                      <a:alpha val="30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marL="171450" indent="-171450">
              <a:buFont typeface="Wingdings" panose="05000000000000000000" pitchFamily="2" charset="2"/>
              <a:buChar char="§"/>
              <a:defRPr sz="2800"/>
            </a:lvl1pPr>
            <a:lvl2pPr marL="514350" indent="-171450">
              <a:buFont typeface="Wingdings" panose="05000000000000000000" pitchFamily="2" charset="2"/>
              <a:buChar char="§"/>
              <a:defRPr sz="2400"/>
            </a:lvl2pPr>
          </a:lstStyle>
          <a:p>
            <a:pPr lvl="0"/>
            <a:r>
              <a:rPr lang="en-US" dirty="0" smtClean="0"/>
              <a:t> 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4A98D2-0B10-40A5-B6B6-3A0DF88EACE3}" type="slidenum">
              <a:rPr lang="en-US" smtClean="0"/>
              <a:t>‹#›</a:t>
            </a:fld>
            <a:endParaRPr lang="en-US" dirty="0"/>
          </a:p>
        </p:txBody>
      </p:sp>
      <p:sp>
        <p:nvSpPr>
          <p:cNvPr id="7" name="Rectangle 6"/>
          <p:cNvSpPr/>
          <p:nvPr userDrawn="1"/>
        </p:nvSpPr>
        <p:spPr>
          <a:xfrm>
            <a:off x="0" y="0"/>
            <a:ext cx="9144000" cy="6858000"/>
          </a:xfrm>
          <a:prstGeom prst="rect">
            <a:avLst/>
          </a:prstGeom>
          <a:solidFill>
            <a:srgbClr val="064F7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76200" y="1291426"/>
            <a:ext cx="92202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Phoenix Banner TopBord Images template images.jpg"/>
          <p:cNvPicPr>
            <a:picLocks noChangeAspect="1"/>
          </p:cNvPicPr>
          <p:nvPr userDrawn="1"/>
        </p:nvPicPr>
        <p:blipFill rotWithShape="1">
          <a:blip r:embed="rId2" cstate="print">
            <a:extLst>
              <a:ext uri="{28A0092B-C50C-407E-A947-70E740481C1C}">
                <a14:useLocalDpi xmlns:a14="http://schemas.microsoft.com/office/drawing/2010/main" val="0"/>
              </a:ext>
            </a:extLst>
          </a:blip>
          <a:srcRect b="81110"/>
          <a:stretch/>
        </p:blipFill>
        <p:spPr>
          <a:xfrm>
            <a:off x="0" y="0"/>
            <a:ext cx="9144000" cy="12954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9314"/>
          <a:stretch/>
        </p:blipFill>
        <p:spPr>
          <a:xfrm>
            <a:off x="4350811" y="0"/>
            <a:ext cx="2411039" cy="1295400"/>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39796"/>
          <a:stretch/>
        </p:blipFill>
        <p:spPr>
          <a:xfrm>
            <a:off x="2133600" y="0"/>
            <a:ext cx="2231155" cy="1292547"/>
          </a:xfrm>
          <a:prstGeom prst="rect">
            <a:avLst/>
          </a:prstGeom>
        </p:spPr>
      </p:pic>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t="4623" b="15909"/>
          <a:stretch/>
        </p:blipFill>
        <p:spPr>
          <a:xfrm>
            <a:off x="-76200" y="-40313"/>
            <a:ext cx="2247373" cy="1337555"/>
          </a:xfrm>
          <a:prstGeom prst="rect">
            <a:avLst/>
          </a:prstGeom>
        </p:spPr>
      </p:pic>
    </p:spTree>
    <p:extLst>
      <p:ext uri="{BB962C8B-B14F-4D97-AF65-F5344CB8AC3E}">
        <p14:creationId xmlns:p14="http://schemas.microsoft.com/office/powerpoint/2010/main" val="9825025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3845" y="2507551"/>
            <a:ext cx="386715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7551"/>
            <a:ext cx="38862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4A98D2-0B10-40A5-B6B6-3A0DF88EACE3}"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09513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967E7E1-1B9B-49D9-8AEC-941D97C122E7}"/>
              </a:ext>
            </a:extLst>
          </p:cNvPr>
          <p:cNvSpPr>
            <a:spLocks noGrp="1"/>
          </p:cNvSpPr>
          <p:nvPr>
            <p:ph type="dt" sz="half" idx="10"/>
          </p:nvPr>
        </p:nvSpPr>
        <p:spPr/>
        <p:txBody>
          <a:bodyPr/>
          <a:lstStyle/>
          <a:p>
            <a:fld id="{531143B9-326E-4132-908E-65729AB1F202}" type="datetimeFigureOut">
              <a:rPr lang="en-US" smtClean="0"/>
              <a:t>11/5/2018</a:t>
            </a:fld>
            <a:endParaRPr lang="en-US"/>
          </a:p>
        </p:txBody>
      </p:sp>
      <p:sp>
        <p:nvSpPr>
          <p:cNvPr id="3" name="Footer Placeholder 2">
            <a:extLst>
              <a:ext uri="{FF2B5EF4-FFF2-40B4-BE49-F238E27FC236}">
                <a16:creationId xmlns="" xmlns:a16="http://schemas.microsoft.com/office/drawing/2014/main" id="{1987B464-308B-40F2-A277-E6B8667CDD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798CB8F-12C8-40F4-A425-C4BA75056CE9}"/>
              </a:ext>
            </a:extLst>
          </p:cNvPr>
          <p:cNvSpPr>
            <a:spLocks noGrp="1"/>
          </p:cNvSpPr>
          <p:nvPr>
            <p:ph type="sldNum" sz="quarter" idx="12"/>
          </p:nvPr>
        </p:nvSpPr>
        <p:spPr/>
        <p:txBody>
          <a:bodyPr/>
          <a:lstStyle/>
          <a:p>
            <a:fld id="{83B6CC2F-F1DD-4F4A-ABFC-6F38BE73173A}" type="slidenum">
              <a:rPr lang="en-US" smtClean="0"/>
              <a:t>‹#›</a:t>
            </a:fld>
            <a:endParaRPr lang="en-US"/>
          </a:p>
        </p:txBody>
      </p:sp>
    </p:spTree>
    <p:extLst>
      <p:ext uri="{BB962C8B-B14F-4D97-AF65-F5344CB8AC3E}">
        <p14:creationId xmlns:p14="http://schemas.microsoft.com/office/powerpoint/2010/main" val="3220458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A1D332-E07D-4A7D-9194-98B13B528941}"/>
              </a:ext>
            </a:extLst>
          </p:cNvPr>
          <p:cNvSpPr>
            <a:spLocks noGrp="1"/>
          </p:cNvSpPr>
          <p:nvPr>
            <p:ph type="title"/>
          </p:nvPr>
        </p:nvSpPr>
        <p:spPr>
          <a:xfrm>
            <a:off x="629842"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24712D4-F18F-44DF-853C-107DE6F105F5}"/>
              </a:ext>
            </a:extLst>
          </p:cNvPr>
          <p:cNvSpPr>
            <a:spLocks noGrp="1"/>
          </p:cNvSpPr>
          <p:nvPr>
            <p:ph type="body" idx="1"/>
          </p:nvPr>
        </p:nvSpPr>
        <p:spPr>
          <a:xfrm>
            <a:off x="629844" y="1681163"/>
            <a:ext cx="3868340" cy="823912"/>
          </a:xfrm>
        </p:spPr>
        <p:txBody>
          <a:bodyPr anchor="b"/>
          <a:lstStyle>
            <a:lvl1pPr marL="0" indent="0">
              <a:buNone/>
              <a:defRPr sz="1800" b="1"/>
            </a:lvl1pPr>
            <a:lvl2pPr marL="342909"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8603CE6F-8932-4AAD-A282-A555AB9BF1C8}"/>
              </a:ext>
            </a:extLst>
          </p:cNvPr>
          <p:cNvSpPr>
            <a:spLocks noGrp="1"/>
          </p:cNvSpPr>
          <p:nvPr>
            <p:ph sz="half" idx="2"/>
          </p:nvPr>
        </p:nvSpPr>
        <p:spPr>
          <a:xfrm>
            <a:off x="629844" y="2505076"/>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0740BE1-C175-466E-B543-43A885124D98}"/>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9" indent="0">
              <a:buNone/>
              <a:defRPr sz="1500" b="1"/>
            </a:lvl2pPr>
            <a:lvl3pPr marL="685817" indent="0">
              <a:buNone/>
              <a:defRPr sz="1351" b="1"/>
            </a:lvl3pPr>
            <a:lvl4pPr marL="1028726" indent="0">
              <a:buNone/>
              <a:defRPr sz="1200" b="1"/>
            </a:lvl4pPr>
            <a:lvl5pPr marL="1371635"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CC3BD3B6-0C87-4915-B2CA-2B1B239ED289}"/>
              </a:ext>
            </a:extLst>
          </p:cNvPr>
          <p:cNvSpPr>
            <a:spLocks noGrp="1"/>
          </p:cNvSpPr>
          <p:nvPr>
            <p:ph sz="quarter" idx="4"/>
          </p:nvPr>
        </p:nvSpPr>
        <p:spPr>
          <a:xfrm>
            <a:off x="4629152" y="2505076"/>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2175A28-DDD4-4ADB-B26A-DE7153D6DF08}"/>
              </a:ext>
            </a:extLst>
          </p:cNvPr>
          <p:cNvSpPr>
            <a:spLocks noGrp="1"/>
          </p:cNvSpPr>
          <p:nvPr>
            <p:ph type="dt" sz="half" idx="10"/>
          </p:nvPr>
        </p:nvSpPr>
        <p:spPr/>
        <p:txBody>
          <a:bodyPr/>
          <a:lstStyle/>
          <a:p>
            <a:fld id="{531143B9-326E-4132-908E-65729AB1F202}" type="datetimeFigureOut">
              <a:rPr lang="en-US" smtClean="0"/>
              <a:t>11/5/2018</a:t>
            </a:fld>
            <a:endParaRPr lang="en-US"/>
          </a:p>
        </p:txBody>
      </p:sp>
      <p:sp>
        <p:nvSpPr>
          <p:cNvPr id="8" name="Footer Placeholder 7">
            <a:extLst>
              <a:ext uri="{FF2B5EF4-FFF2-40B4-BE49-F238E27FC236}">
                <a16:creationId xmlns="" xmlns:a16="http://schemas.microsoft.com/office/drawing/2014/main" id="{204A03EF-BCA5-4909-A246-D294055A64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29A285E-D8C2-42A0-A4A3-9AD186659A60}"/>
              </a:ext>
            </a:extLst>
          </p:cNvPr>
          <p:cNvSpPr>
            <a:spLocks noGrp="1"/>
          </p:cNvSpPr>
          <p:nvPr>
            <p:ph type="sldNum" sz="quarter" idx="12"/>
          </p:nvPr>
        </p:nvSpPr>
        <p:spPr/>
        <p:txBody>
          <a:bodyPr/>
          <a:lstStyle/>
          <a:p>
            <a:fld id="{83B6CC2F-F1DD-4F4A-ABFC-6F38BE73173A}" type="slidenum">
              <a:rPr lang="en-US" smtClean="0"/>
              <a:t>‹#›</a:t>
            </a:fld>
            <a:endParaRPr lang="en-US"/>
          </a:p>
        </p:txBody>
      </p:sp>
    </p:spTree>
    <p:extLst>
      <p:ext uri="{BB962C8B-B14F-4D97-AF65-F5344CB8AC3E}">
        <p14:creationId xmlns:p14="http://schemas.microsoft.com/office/powerpoint/2010/main" val="186782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4A98D2-0B10-40A5-B6B6-3A0DF88EACE3}"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994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368478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75231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DEA26-5660-48B9-8D28-744C0A74EA7E}"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4A98D2-0B10-40A5-B6B6-3A0DF88EACE3}" type="slidenum">
              <a:rPr lang="en-US" smtClean="0"/>
              <a:t>‹#›</a:t>
            </a:fld>
            <a:endParaRPr lang="en-US" dirty="0"/>
          </a:p>
        </p:txBody>
      </p:sp>
    </p:spTree>
    <p:extLst>
      <p:ext uri="{BB962C8B-B14F-4D97-AF65-F5344CB8AC3E}">
        <p14:creationId xmlns:p14="http://schemas.microsoft.com/office/powerpoint/2010/main" val="232261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2DEA26-5660-48B9-8D28-744C0A74EA7E}" type="datetimeFigureOut">
              <a:rPr lang="en-US" smtClean="0"/>
              <a:t>11/5/2018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94A98D2-0B10-40A5-B6B6-3A0DF88EACE3}" type="slidenum">
              <a:rPr lang="en-US" smtClean="0"/>
              <a:t>‹#›</a:t>
            </a:fld>
            <a:endParaRPr lang="en-US" dirty="0"/>
          </a:p>
        </p:txBody>
      </p:sp>
      <p:pic>
        <p:nvPicPr>
          <p:cNvPr id="8" name="Picture 7" descr="Phoenix Banner TopBord Images template images.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b="81110"/>
          <a:stretch/>
        </p:blipFill>
        <p:spPr>
          <a:xfrm>
            <a:off x="0" y="0"/>
            <a:ext cx="9144000" cy="1295400"/>
          </a:xfrm>
          <a:prstGeom prst="rect">
            <a:avLst/>
          </a:prstGeom>
        </p:spPr>
      </p:pic>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t="19314"/>
          <a:stretch/>
        </p:blipFill>
        <p:spPr>
          <a:xfrm>
            <a:off x="4350811" y="0"/>
            <a:ext cx="2411039" cy="1295400"/>
          </a:xfrm>
          <a:prstGeom prst="rect">
            <a:avLst/>
          </a:prstGeom>
        </p:spPr>
      </p:pic>
      <p:pic>
        <p:nvPicPr>
          <p:cNvPr id="10" name="Picture 9"/>
          <p:cNvPicPr>
            <a:picLocks noChangeAspect="1"/>
          </p:cNvPicPr>
          <p:nvPr userDrawn="1"/>
        </p:nvPicPr>
        <p:blipFill rotWithShape="1">
          <a:blip r:embed="rId15">
            <a:extLst>
              <a:ext uri="{28A0092B-C50C-407E-A947-70E740481C1C}">
                <a14:useLocalDpi xmlns:a14="http://schemas.microsoft.com/office/drawing/2010/main" val="0"/>
              </a:ext>
            </a:extLst>
          </a:blip>
          <a:srcRect t="39796"/>
          <a:stretch/>
        </p:blipFill>
        <p:spPr>
          <a:xfrm>
            <a:off x="2133600" y="0"/>
            <a:ext cx="2231155" cy="1292547"/>
          </a:xfrm>
          <a:prstGeom prst="rect">
            <a:avLst/>
          </a:prstGeom>
        </p:spPr>
      </p:pic>
      <p:pic>
        <p:nvPicPr>
          <p:cNvPr id="11" name="Picture 10"/>
          <p:cNvPicPr>
            <a:picLocks noChangeAspect="1"/>
          </p:cNvPicPr>
          <p:nvPr userDrawn="1"/>
        </p:nvPicPr>
        <p:blipFill rotWithShape="1">
          <a:blip r:embed="rId16">
            <a:extLst>
              <a:ext uri="{28A0092B-C50C-407E-A947-70E740481C1C}">
                <a14:useLocalDpi xmlns:a14="http://schemas.microsoft.com/office/drawing/2010/main" val="0"/>
              </a:ext>
            </a:extLst>
          </a:blip>
          <a:srcRect t="4623" b="15909"/>
          <a:stretch/>
        </p:blipFill>
        <p:spPr>
          <a:xfrm>
            <a:off x="-76200" y="-40313"/>
            <a:ext cx="2247373" cy="1337555"/>
          </a:xfrm>
          <a:prstGeom prst="rect">
            <a:avLst/>
          </a:prstGeom>
        </p:spPr>
      </p:pic>
    </p:spTree>
    <p:extLst>
      <p:ext uri="{BB962C8B-B14F-4D97-AF65-F5344CB8AC3E}">
        <p14:creationId xmlns:p14="http://schemas.microsoft.com/office/powerpoint/2010/main" val="135005250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2DEA26-5660-48B9-8D28-744C0A74EA7E}" type="datetimeFigureOut">
              <a:rPr lang="en-US" smtClean="0"/>
              <a:t>11/5/2018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94A98D2-0B10-40A5-B6B6-3A0DF88EACE3}" type="slidenum">
              <a:rPr lang="en-US" smtClean="0"/>
              <a:t>‹#›</a:t>
            </a:fld>
            <a:endParaRPr lang="en-US" dirty="0"/>
          </a:p>
        </p:txBody>
      </p:sp>
    </p:spTree>
    <p:extLst>
      <p:ext uri="{BB962C8B-B14F-4D97-AF65-F5344CB8AC3E}">
        <p14:creationId xmlns:p14="http://schemas.microsoft.com/office/powerpoint/2010/main" val="292315172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2DEA26-5660-48B9-8D28-744C0A74EA7E}" type="datetimeFigureOut">
              <a:rPr lang="en-US" smtClean="0"/>
              <a:t>11/5/2018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94A98D2-0B10-40A5-B6B6-3A0DF88EACE3}" type="slidenum">
              <a:rPr lang="en-US" smtClean="0"/>
              <a:t>‹#›</a:t>
            </a:fld>
            <a:endParaRPr lang="en-US" dirty="0"/>
          </a:p>
        </p:txBody>
      </p:sp>
    </p:spTree>
    <p:extLst>
      <p:ext uri="{BB962C8B-B14F-4D97-AF65-F5344CB8AC3E}">
        <p14:creationId xmlns:p14="http://schemas.microsoft.com/office/powerpoint/2010/main" val="312416832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2DEA26-5660-48B9-8D28-744C0A74EA7E}" type="datetimeFigureOut">
              <a:rPr lang="en-US" smtClean="0"/>
              <a:t>11/5/2018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94A98D2-0B10-40A5-B6B6-3A0DF88EACE3}" type="slidenum">
              <a:rPr lang="en-US" smtClean="0"/>
              <a:t>‹#›</a:t>
            </a:fld>
            <a:endParaRPr lang="en-US" dirty="0"/>
          </a:p>
        </p:txBody>
      </p:sp>
    </p:spTree>
    <p:extLst>
      <p:ext uri="{BB962C8B-B14F-4D97-AF65-F5344CB8AC3E}">
        <p14:creationId xmlns:p14="http://schemas.microsoft.com/office/powerpoint/2010/main" val="3167385505"/>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2DEA26-5660-48B9-8D28-744C0A74EA7E}" type="datetimeFigureOut">
              <a:rPr lang="en-US" smtClean="0"/>
              <a:t>11/5/2018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694A98D2-0B10-40A5-B6B6-3A0DF88EACE3}" type="slidenum">
              <a:rPr lang="en-US" smtClean="0"/>
              <a:t>‹#›</a:t>
            </a:fld>
            <a:endParaRPr lang="en-US" dirty="0"/>
          </a:p>
        </p:txBody>
      </p:sp>
    </p:spTree>
    <p:extLst>
      <p:ext uri="{BB962C8B-B14F-4D97-AF65-F5344CB8AC3E}">
        <p14:creationId xmlns:p14="http://schemas.microsoft.com/office/powerpoint/2010/main" val="398234066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33" r:id="rId3"/>
    <p:sldLayoutId id="2147483935" r:id="rId4"/>
    <p:sldLayoutId id="2147483934" r:id="rId5"/>
    <p:sldLayoutId id="2147483936" r:id="rId6"/>
    <p:sldLayoutId id="2147483937"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4.jpg"/><Relationship Id="rId5" Type="http://schemas.openxmlformats.org/officeDocument/2006/relationships/image" Target="../media/image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3.xml"/><Relationship Id="rId7" Type="http://schemas.openxmlformats.org/officeDocument/2006/relationships/diagramColors" Target="../diagrams/colors9.xml"/><Relationship Id="rId2" Type="http://schemas.openxmlformats.org/officeDocument/2006/relationships/slideLayout" Target="../slideLayouts/slideLayout46.xml"/><Relationship Id="rId1" Type="http://schemas.openxmlformats.org/officeDocument/2006/relationships/tags" Target="../tags/tag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microsoft.com/office/2011/relationships/webextension" Target="../webextensions/webextension3.xml"/><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6.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6.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6.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18" Type="http://schemas.microsoft.com/office/2007/relationships/diagramDrawing" Target="../diagrams/drawing12.xml"/><Relationship Id="rId3" Type="http://schemas.openxmlformats.org/officeDocument/2006/relationships/notesSlide" Target="../notesSlides/notesSlide21.xml"/><Relationship Id="rId21" Type="http://schemas.openxmlformats.org/officeDocument/2006/relationships/diagramQuickStyle" Target="../diagrams/quickStyle13.xml"/><Relationship Id="rId7" Type="http://schemas.openxmlformats.org/officeDocument/2006/relationships/diagramColors" Target="../diagrams/colors10.xml"/><Relationship Id="rId12" Type="http://schemas.openxmlformats.org/officeDocument/2006/relationships/diagramColors" Target="../diagrams/colors11.xml"/><Relationship Id="rId17" Type="http://schemas.openxmlformats.org/officeDocument/2006/relationships/diagramColors" Target="../diagrams/colors12.xml"/><Relationship Id="rId2" Type="http://schemas.openxmlformats.org/officeDocument/2006/relationships/slideLayout" Target="../slideLayouts/slideLayout46.xml"/><Relationship Id="rId16" Type="http://schemas.openxmlformats.org/officeDocument/2006/relationships/diagramQuickStyle" Target="../diagrams/quickStyle12.xml"/><Relationship Id="rId20" Type="http://schemas.openxmlformats.org/officeDocument/2006/relationships/diagramLayout" Target="../diagrams/layout13.xml"/><Relationship Id="rId1" Type="http://schemas.openxmlformats.org/officeDocument/2006/relationships/tags" Target="../tags/tag1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5" Type="http://schemas.openxmlformats.org/officeDocument/2006/relationships/diagramLayout" Target="../diagrams/layout12.xml"/><Relationship Id="rId23" Type="http://schemas.microsoft.com/office/2007/relationships/diagramDrawing" Target="../diagrams/drawing13.xml"/><Relationship Id="rId10" Type="http://schemas.openxmlformats.org/officeDocument/2006/relationships/diagramLayout" Target="../diagrams/layout11.xml"/><Relationship Id="rId19" Type="http://schemas.openxmlformats.org/officeDocument/2006/relationships/diagramData" Target="../diagrams/data13.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diagramData" Target="../diagrams/data12.xml"/><Relationship Id="rId22" Type="http://schemas.openxmlformats.org/officeDocument/2006/relationships/diagramColors" Target="../diagrams/colors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6.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0.xml"/><Relationship Id="rId6" Type="http://schemas.openxmlformats.org/officeDocument/2006/relationships/image" Target="../media/image16.jpeg"/><Relationship Id="rId5" Type="http://schemas.openxmlformats.org/officeDocument/2006/relationships/hyperlink" Target="file:///\\fileserver\engineering\dkozera\Presentations\November%201,%202018.pptx#-1,2,Dirt is Dirt" TargetMode="External"/><Relationship Id="rId4" Type="http://schemas.openxmlformats.org/officeDocument/2006/relationships/hyperlink" Target="file:///\\fileserver\engineering\dkozera\Presentations\November%201,%202018.pptx#-1,2,2. Dirt is Dir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46.xml"/><Relationship Id="rId16" Type="http://schemas.openxmlformats.org/officeDocument/2006/relationships/diagramQuickStyle" Target="../diagrams/quickStyle3.xml"/><Relationship Id="rId1" Type="http://schemas.openxmlformats.org/officeDocument/2006/relationships/tags" Target="../tags/tag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46.xml"/><Relationship Id="rId1" Type="http://schemas.openxmlformats.org/officeDocument/2006/relationships/tags" Target="../tags/tag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slideLayout" Target="../slideLayouts/slideLayout46.xml"/><Relationship Id="rId1" Type="http://schemas.openxmlformats.org/officeDocument/2006/relationships/tags" Target="../tags/tag5.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2" Type="http://schemas.openxmlformats.org/officeDocument/2006/relationships/slideLayout" Target="../slideLayouts/slideLayout46.xml"/><Relationship Id="rId1" Type="http://schemas.openxmlformats.org/officeDocument/2006/relationships/tags" Target="../tags/tag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9.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7886700" cy="457200"/>
          </a:xfrm>
        </p:spPr>
        <p:txBody>
          <a:bodyPr>
            <a:noAutofit/>
          </a:bodyPr>
          <a:lstStyle/>
          <a:p>
            <a:pPr marL="0" indent="0">
              <a:buNone/>
            </a:pPr>
            <a:r>
              <a:rPr lang="en-US" sz="4000" dirty="0" smtClean="0"/>
              <a:t>The Business of Geotechnical and Structural Engineers Working Together</a:t>
            </a:r>
            <a:endParaRPr lang="en-US" sz="4000" dirty="0"/>
          </a:p>
        </p:txBody>
      </p:sp>
      <p:sp>
        <p:nvSpPr>
          <p:cNvPr id="3" name="TextBox 2"/>
          <p:cNvSpPr txBox="1"/>
          <p:nvPr/>
        </p:nvSpPr>
        <p:spPr>
          <a:xfrm>
            <a:off x="-228600" y="6096000"/>
            <a:ext cx="8991600" cy="646331"/>
          </a:xfrm>
          <a:prstGeom prst="rect">
            <a:avLst/>
          </a:prstGeom>
          <a:noFill/>
        </p:spPr>
        <p:txBody>
          <a:bodyPr wrap="square" rtlCol="0">
            <a:spAutoFit/>
          </a:bodyPr>
          <a:lstStyle/>
          <a:p>
            <a:pPr lvl="1"/>
            <a:r>
              <a:rPr lang="en-US" dirty="0" smtClean="0">
                <a:solidFill>
                  <a:schemeClr val="bg1"/>
                </a:solidFill>
              </a:rPr>
              <a:t>Presenter: Stephanie Slocum, P.E.                                       Engineers Rising LLC</a:t>
            </a:r>
          </a:p>
          <a:p>
            <a:pPr lvl="1"/>
            <a:r>
              <a:rPr lang="en-US" dirty="0" smtClean="0">
                <a:solidFill>
                  <a:schemeClr val="bg1"/>
                </a:solidFill>
              </a:rPr>
              <a:t>Chair of the SEI Business Practices Committee</a:t>
            </a:r>
            <a:endParaRPr lang="en-US" dirty="0">
              <a:solidFill>
                <a:schemeClr val="bg1"/>
              </a:solidFill>
            </a:endParaRPr>
          </a:p>
        </p:txBody>
      </p:sp>
      <p:pic>
        <p:nvPicPr>
          <p:cNvPr id="5" name="Picture 4" descr="Phoenix Banner TopBord Images template images.jpg"/>
          <p:cNvPicPr>
            <a:picLocks noChangeAspect="1"/>
          </p:cNvPicPr>
          <p:nvPr/>
        </p:nvPicPr>
        <p:blipFill rotWithShape="1">
          <a:blip r:embed="rId3" cstate="print">
            <a:extLst>
              <a:ext uri="{28A0092B-C50C-407E-A947-70E740481C1C}">
                <a14:useLocalDpi xmlns:a14="http://schemas.microsoft.com/office/drawing/2010/main" val="0"/>
              </a:ext>
            </a:extLst>
          </a:blip>
          <a:srcRect b="81623"/>
          <a:stretch/>
        </p:blipFill>
        <p:spPr>
          <a:xfrm>
            <a:off x="0" y="3085"/>
            <a:ext cx="9144000" cy="126020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0152"/>
          <a:stretch/>
        </p:blipFill>
        <p:spPr>
          <a:xfrm>
            <a:off x="2236278" y="0"/>
            <a:ext cx="2633664" cy="12632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942" y="3085"/>
            <a:ext cx="1897133" cy="1263288"/>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22300"/>
          <a:stretch/>
        </p:blipFill>
        <p:spPr>
          <a:xfrm>
            <a:off x="0" y="-39284"/>
            <a:ext cx="2238375" cy="1302572"/>
          </a:xfrm>
          <a:prstGeom prst="rect">
            <a:avLst/>
          </a:prstGeom>
        </p:spPr>
      </p:pic>
    </p:spTree>
    <p:extLst>
      <p:ext uri="{BB962C8B-B14F-4D97-AF65-F5344CB8AC3E}">
        <p14:creationId xmlns:p14="http://schemas.microsoft.com/office/powerpoint/2010/main" val="402559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Geotechnical RFP’s</a:t>
            </a:r>
            <a:endParaRPr lang="en-US" dirty="0"/>
          </a:p>
        </p:txBody>
      </p:sp>
      <p:sp>
        <p:nvSpPr>
          <p:cNvPr id="3" name="Content Placeholder 2"/>
          <p:cNvSpPr>
            <a:spLocks noGrp="1"/>
          </p:cNvSpPr>
          <p:nvPr>
            <p:ph idx="1"/>
          </p:nvPr>
        </p:nvSpPr>
        <p:spPr>
          <a:xfrm>
            <a:off x="304800" y="1752600"/>
            <a:ext cx="8458200" cy="533400"/>
          </a:xfrm>
        </p:spPr>
        <p:txBody>
          <a:bodyPr>
            <a:noAutofit/>
          </a:bodyPr>
          <a:lstStyle/>
          <a:p>
            <a:r>
              <a:rPr lang="en-US" sz="2800" dirty="0" smtClean="0"/>
              <a:t>IBC 1803 dictates when a soils report is required.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9880" y="2514600"/>
            <a:ext cx="5714238" cy="3285891"/>
          </a:xfrm>
          <a:prstGeom prst="rect">
            <a:avLst/>
          </a:prstGeom>
        </p:spPr>
      </p:pic>
    </p:spTree>
    <p:extLst>
      <p:ext uri="{BB962C8B-B14F-4D97-AF65-F5344CB8AC3E}">
        <p14:creationId xmlns:p14="http://schemas.microsoft.com/office/powerpoint/2010/main" val="172058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Geotechnical </a:t>
            </a:r>
            <a:br>
              <a:rPr lang="en-US" dirty="0" smtClean="0"/>
            </a:br>
            <a:r>
              <a:rPr lang="en-US" dirty="0" smtClean="0"/>
              <a:t>RFP’s</a:t>
            </a:r>
            <a:endParaRPr lang="en-US" dirty="0"/>
          </a:p>
        </p:txBody>
      </p:sp>
      <p:sp>
        <p:nvSpPr>
          <p:cNvPr id="3" name="Content Placeholder 2"/>
          <p:cNvSpPr>
            <a:spLocks noGrp="1"/>
          </p:cNvSpPr>
          <p:nvPr>
            <p:ph idx="1"/>
          </p:nvPr>
        </p:nvSpPr>
        <p:spPr>
          <a:xfrm>
            <a:off x="228600" y="3124200"/>
            <a:ext cx="2895600" cy="1447800"/>
          </a:xfrm>
        </p:spPr>
        <p:txBody>
          <a:bodyPr>
            <a:noAutofit/>
          </a:bodyPr>
          <a:lstStyle/>
          <a:p>
            <a:pPr marL="0" indent="0">
              <a:buNone/>
            </a:pPr>
            <a:r>
              <a:rPr lang="en-US" sz="2600" dirty="0" smtClean="0"/>
              <a:t>Code minimum reporting requirements.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213359"/>
            <a:ext cx="4627112" cy="6182799"/>
          </a:xfrm>
          <a:prstGeom prst="rect">
            <a:avLst/>
          </a:prstGeom>
        </p:spPr>
      </p:pic>
      <p:sp>
        <p:nvSpPr>
          <p:cNvPr id="5" name="Right Arrow 4"/>
          <p:cNvSpPr/>
          <p:nvPr/>
        </p:nvSpPr>
        <p:spPr>
          <a:xfrm>
            <a:off x="2968171" y="3434140"/>
            <a:ext cx="12954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925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Geotechnical RFP’s</a:t>
            </a:r>
            <a:endParaRPr lang="en-US" dirty="0"/>
          </a:p>
        </p:txBody>
      </p:sp>
      <p:sp>
        <p:nvSpPr>
          <p:cNvPr id="3" name="Content Placeholder 2"/>
          <p:cNvSpPr>
            <a:spLocks noGrp="1"/>
          </p:cNvSpPr>
          <p:nvPr>
            <p:ph idx="1"/>
          </p:nvPr>
        </p:nvSpPr>
        <p:spPr>
          <a:xfrm>
            <a:off x="457200" y="1828800"/>
            <a:ext cx="8458200" cy="3538330"/>
          </a:xfrm>
        </p:spPr>
        <p:txBody>
          <a:bodyPr>
            <a:noAutofit/>
          </a:bodyPr>
          <a:lstStyle/>
          <a:p>
            <a:r>
              <a:rPr lang="en-US" sz="2800" dirty="0" smtClean="0"/>
              <a:t>What if a geotechnical investigation is not required?</a:t>
            </a:r>
          </a:p>
          <a:p>
            <a:r>
              <a:rPr lang="en-US" sz="2800" dirty="0" smtClean="0"/>
              <a:t>Building Owner should be made aware of risks associated with not obtaining a geotechnical investigation:</a:t>
            </a:r>
          </a:p>
          <a:p>
            <a:pPr lvl="1"/>
            <a:r>
              <a:rPr lang="en-US" sz="2600" dirty="0"/>
              <a:t>External geologic hazards (sloughing, settlement, soil failure).</a:t>
            </a:r>
          </a:p>
          <a:p>
            <a:pPr lvl="1"/>
            <a:r>
              <a:rPr lang="en-US" sz="2600" dirty="0"/>
              <a:t>Financial risks (prescriptive design may be </a:t>
            </a:r>
            <a:r>
              <a:rPr lang="en-US" sz="2600" dirty="0" smtClean="0"/>
              <a:t>overly </a:t>
            </a:r>
            <a:r>
              <a:rPr lang="en-US" sz="2600" dirty="0"/>
              <a:t>conservative).</a:t>
            </a:r>
          </a:p>
          <a:p>
            <a:pPr lvl="1"/>
            <a:r>
              <a:rPr lang="en-US" sz="2600" dirty="0"/>
              <a:t>Project delays (unforeseen conditions).</a:t>
            </a:r>
          </a:p>
          <a:p>
            <a:pPr lvl="1"/>
            <a:r>
              <a:rPr lang="en-US" sz="2600" dirty="0"/>
              <a:t>Operational risks (long-term maintenance issues</a:t>
            </a:r>
            <a:r>
              <a:rPr lang="en-US" sz="2600" dirty="0" smtClean="0"/>
              <a:t>).</a:t>
            </a:r>
          </a:p>
        </p:txBody>
      </p:sp>
    </p:spTree>
    <p:custDataLst>
      <p:tags r:id="rId1"/>
    </p:custDataLst>
    <p:extLst>
      <p:ext uri="{BB962C8B-B14F-4D97-AF65-F5344CB8AC3E}">
        <p14:creationId xmlns:p14="http://schemas.microsoft.com/office/powerpoint/2010/main" val="173576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Geotechnical RFP’s</a:t>
            </a:r>
            <a:endParaRPr lang="en-US" dirty="0"/>
          </a:p>
        </p:txBody>
      </p:sp>
      <p:sp>
        <p:nvSpPr>
          <p:cNvPr id="3" name="Content Placeholder 2"/>
          <p:cNvSpPr>
            <a:spLocks noGrp="1"/>
          </p:cNvSpPr>
          <p:nvPr>
            <p:ph idx="1"/>
          </p:nvPr>
        </p:nvSpPr>
        <p:spPr>
          <a:xfrm>
            <a:off x="4434353" y="1950561"/>
            <a:ext cx="4724399" cy="914400"/>
          </a:xfrm>
        </p:spPr>
        <p:txBody>
          <a:bodyPr>
            <a:normAutofit/>
          </a:bodyPr>
          <a:lstStyle/>
          <a:p>
            <a:pPr marL="0" indent="0">
              <a:buNone/>
            </a:pPr>
            <a:r>
              <a:rPr lang="en-US" sz="2600" dirty="0" smtClean="0"/>
              <a:t>Covers contractual issues and limited structural requirements.</a:t>
            </a:r>
          </a:p>
        </p:txBody>
      </p:sp>
      <p:graphicFrame>
        <p:nvGraphicFramePr>
          <p:cNvPr id="4" name="Diagram 3"/>
          <p:cNvGraphicFramePr/>
          <p:nvPr>
            <p:extLst>
              <p:ext uri="{D42A27DB-BD31-4B8C-83A1-F6EECF244321}">
                <p14:modId xmlns:p14="http://schemas.microsoft.com/office/powerpoint/2010/main" val="4184382622"/>
              </p:ext>
            </p:extLst>
          </p:nvPr>
        </p:nvGraphicFramePr>
        <p:xfrm>
          <a:off x="0" y="1371600"/>
          <a:ext cx="4109605"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2"/>
          <p:cNvSpPr txBox="1">
            <a:spLocks/>
          </p:cNvSpPr>
          <p:nvPr/>
        </p:nvSpPr>
        <p:spPr>
          <a:xfrm>
            <a:off x="4419601" y="3276600"/>
            <a:ext cx="4724399" cy="1676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lvl="1" indent="0">
              <a:spcBef>
                <a:spcPts val="750"/>
              </a:spcBef>
              <a:buFont typeface="Wingdings" panose="05000000000000000000" pitchFamily="2" charset="2"/>
              <a:buNone/>
            </a:pPr>
            <a:r>
              <a:rPr lang="en-US" sz="2600" dirty="0" smtClean="0"/>
              <a:t>Includes a detailed list of items to be included in the report as well as design consulting requirements for geotech.</a:t>
            </a:r>
            <a:endParaRPr lang="en-US" dirty="0" smtClean="0"/>
          </a:p>
          <a:p>
            <a:pPr marL="342900" lvl="1" indent="0">
              <a:buFont typeface="Wingdings" panose="05000000000000000000" pitchFamily="2" charset="2"/>
              <a:buNone/>
            </a:pPr>
            <a:endParaRPr lang="en-US" dirty="0" smtClean="0"/>
          </a:p>
        </p:txBody>
      </p:sp>
      <p:sp>
        <p:nvSpPr>
          <p:cNvPr id="6" name="Content Placeholder 2"/>
          <p:cNvSpPr txBox="1">
            <a:spLocks/>
          </p:cNvSpPr>
          <p:nvPr/>
        </p:nvSpPr>
        <p:spPr>
          <a:xfrm>
            <a:off x="4427096" y="5257800"/>
            <a:ext cx="4724399" cy="1143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a:lstStyle>
          <a:p>
            <a:pPr marL="0" lvl="1" indent="0">
              <a:spcBef>
                <a:spcPts val="750"/>
              </a:spcBef>
              <a:buFont typeface="Wingdings" panose="05000000000000000000" pitchFamily="2" charset="2"/>
              <a:buNone/>
            </a:pPr>
            <a:r>
              <a:rPr lang="en-US" sz="2600" dirty="0" smtClean="0"/>
              <a:t>Comprehensive scoping list for a geotechnical RFP.</a:t>
            </a:r>
          </a:p>
          <a:p>
            <a:pPr marL="171450" lvl="1">
              <a:spcBef>
                <a:spcPts val="750"/>
              </a:spcBef>
            </a:pPr>
            <a:endParaRPr lang="en-US" dirty="0" smtClean="0"/>
          </a:p>
          <a:p>
            <a:pPr marL="342900" lvl="1" indent="0">
              <a:buFont typeface="Wingdings" panose="05000000000000000000" pitchFamily="2" charset="2"/>
              <a:buNone/>
            </a:pPr>
            <a:endParaRPr lang="en-US" dirty="0" smtClean="0"/>
          </a:p>
        </p:txBody>
      </p:sp>
      <p:cxnSp>
        <p:nvCxnSpPr>
          <p:cNvPr id="8" name="Straight Connector 7"/>
          <p:cNvCxnSpPr>
            <a:endCxn id="3" idx="1"/>
          </p:cNvCxnSpPr>
          <p:nvPr/>
        </p:nvCxnSpPr>
        <p:spPr>
          <a:xfrm>
            <a:off x="3724818" y="2407761"/>
            <a:ext cx="709535" cy="0"/>
          </a:xfrm>
          <a:prstGeom prst="line">
            <a:avLst/>
          </a:prstGeom>
          <a:ln w="63500">
            <a:prstDash val="sysDash"/>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754837" y="3962400"/>
            <a:ext cx="709535" cy="0"/>
          </a:xfrm>
          <a:prstGeom prst="line">
            <a:avLst/>
          </a:prstGeom>
          <a:ln w="63500">
            <a:prstDash val="sysDash"/>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710066" y="5638800"/>
            <a:ext cx="709535" cy="0"/>
          </a:xfrm>
          <a:prstGeom prst="line">
            <a:avLst/>
          </a:prstGeom>
          <a:ln w="63500">
            <a:prstDash val="sysDash"/>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59806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RFP Writing: Best Practices</a:t>
            </a:r>
            <a:endParaRPr lang="en-US" dirty="0"/>
          </a:p>
        </p:txBody>
      </p:sp>
      <p:sp>
        <p:nvSpPr>
          <p:cNvPr id="3" name="Content Placeholder 2"/>
          <p:cNvSpPr>
            <a:spLocks noGrp="1"/>
          </p:cNvSpPr>
          <p:nvPr>
            <p:ph idx="1"/>
          </p:nvPr>
        </p:nvSpPr>
        <p:spPr>
          <a:xfrm>
            <a:off x="633845" y="1828801"/>
            <a:ext cx="7886700" cy="4571999"/>
          </a:xfrm>
        </p:spPr>
        <p:txBody>
          <a:bodyPr>
            <a:normAutofit lnSpcReduction="10000"/>
          </a:bodyPr>
          <a:lstStyle/>
          <a:p>
            <a:r>
              <a:rPr lang="en-US" dirty="0" smtClean="0"/>
              <a:t>Examples of information </a:t>
            </a:r>
            <a:r>
              <a:rPr lang="en-US" dirty="0"/>
              <a:t>s</a:t>
            </a:r>
            <a:r>
              <a:rPr lang="en-US" dirty="0" smtClean="0"/>
              <a:t>tructural engineers should provide to geotechnical engineer:</a:t>
            </a:r>
          </a:p>
          <a:p>
            <a:pPr lvl="2"/>
            <a:r>
              <a:rPr lang="en-US" sz="2600" dirty="0" smtClean="0"/>
              <a:t>Accurate loads </a:t>
            </a:r>
          </a:p>
          <a:p>
            <a:pPr lvl="2"/>
            <a:r>
              <a:rPr lang="en-US" sz="2600" dirty="0"/>
              <a:t>P</a:t>
            </a:r>
            <a:r>
              <a:rPr lang="en-US" sz="2600" dirty="0" smtClean="0"/>
              <a:t>reliminary </a:t>
            </a:r>
            <a:r>
              <a:rPr lang="en-US" sz="2600" dirty="0"/>
              <a:t>plan </a:t>
            </a:r>
            <a:r>
              <a:rPr lang="en-US" sz="2600" dirty="0" smtClean="0"/>
              <a:t>including </a:t>
            </a:r>
            <a:r>
              <a:rPr lang="en-US" sz="2600" dirty="0"/>
              <a:t>column </a:t>
            </a:r>
            <a:r>
              <a:rPr lang="en-US" sz="2600" dirty="0" smtClean="0"/>
              <a:t>locations </a:t>
            </a:r>
          </a:p>
          <a:p>
            <a:pPr lvl="2"/>
            <a:r>
              <a:rPr lang="en-US" sz="2600" dirty="0" smtClean="0"/>
              <a:t>Type </a:t>
            </a:r>
            <a:r>
              <a:rPr lang="en-US" sz="2600" dirty="0"/>
              <a:t>of </a:t>
            </a:r>
            <a:r>
              <a:rPr lang="en-US" sz="2600" dirty="0" smtClean="0"/>
              <a:t>structural system </a:t>
            </a:r>
          </a:p>
          <a:p>
            <a:pPr lvl="2"/>
            <a:r>
              <a:rPr lang="en-US" sz="2600" dirty="0"/>
              <a:t>I</a:t>
            </a:r>
            <a:r>
              <a:rPr lang="en-US" sz="2600" dirty="0" smtClean="0"/>
              <a:t>nfo </a:t>
            </a:r>
            <a:r>
              <a:rPr lang="en-US" sz="2600" dirty="0"/>
              <a:t>on use of proposed structure/adjacent </a:t>
            </a:r>
            <a:r>
              <a:rPr lang="en-US" sz="2600" dirty="0" smtClean="0"/>
              <a:t>facilities </a:t>
            </a:r>
          </a:p>
          <a:p>
            <a:pPr lvl="2"/>
            <a:r>
              <a:rPr lang="en-US" sz="2600" dirty="0" smtClean="0"/>
              <a:t>A specific list of items needed from the geotechnical recommendations, including multiple foundation options if desired.</a:t>
            </a:r>
          </a:p>
          <a:p>
            <a:pPr lvl="2"/>
            <a:r>
              <a:rPr lang="en-US" sz="2600" dirty="0" smtClean="0"/>
              <a:t>Requirement for </a:t>
            </a:r>
            <a:r>
              <a:rPr lang="en-US" sz="2600" dirty="0" err="1" smtClean="0"/>
              <a:t>geotech</a:t>
            </a:r>
            <a:r>
              <a:rPr lang="en-US" sz="2600" dirty="0" smtClean="0"/>
              <a:t> to review completed foundation drawings should be included.</a:t>
            </a:r>
          </a:p>
        </p:txBody>
      </p:sp>
    </p:spTree>
    <p:extLst>
      <p:ext uri="{BB962C8B-B14F-4D97-AF65-F5344CB8AC3E}">
        <p14:creationId xmlns:p14="http://schemas.microsoft.com/office/powerpoint/2010/main" val="348805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RFP Writing: Best Practices</a:t>
            </a:r>
            <a:endParaRPr lang="en-US" dirty="0"/>
          </a:p>
        </p:txBody>
      </p:sp>
      <p:sp>
        <p:nvSpPr>
          <p:cNvPr id="3" name="Content Placeholder 2"/>
          <p:cNvSpPr>
            <a:spLocks noGrp="1"/>
          </p:cNvSpPr>
          <p:nvPr>
            <p:ph idx="1"/>
          </p:nvPr>
        </p:nvSpPr>
        <p:spPr/>
        <p:txBody>
          <a:bodyPr>
            <a:normAutofit lnSpcReduction="10000"/>
          </a:bodyPr>
          <a:lstStyle/>
          <a:p>
            <a:r>
              <a:rPr lang="en-US" dirty="0" smtClean="0"/>
              <a:t>Examples of information geotechnical engineers should provide to structural engineer:</a:t>
            </a:r>
          </a:p>
          <a:p>
            <a:pPr lvl="2"/>
            <a:r>
              <a:rPr lang="en-US" sz="2600" dirty="0" smtClean="0"/>
              <a:t>Clear and unambiguous recommendations for foundation system.</a:t>
            </a:r>
          </a:p>
          <a:p>
            <a:pPr lvl="2"/>
            <a:r>
              <a:rPr lang="en-US" sz="2600" dirty="0" smtClean="0"/>
              <a:t>Clear testing recommendations for fill materials, if any, including criteria for using onsite soils if allowed.</a:t>
            </a:r>
          </a:p>
          <a:p>
            <a:pPr lvl="2"/>
            <a:r>
              <a:rPr lang="en-US" sz="2600" dirty="0" smtClean="0"/>
              <a:t>Response to checklist of items required that structural engineer has provided. </a:t>
            </a:r>
          </a:p>
          <a:p>
            <a:pPr lvl="2"/>
            <a:r>
              <a:rPr lang="en-US" sz="2600" dirty="0" smtClean="0"/>
              <a:t>Additional testing recommendations if needed.</a:t>
            </a:r>
          </a:p>
          <a:p>
            <a:pPr lvl="2"/>
            <a:endParaRPr lang="en-US" sz="2800" dirty="0" smtClean="0"/>
          </a:p>
        </p:txBody>
      </p:sp>
    </p:spTree>
    <p:extLst>
      <p:ext uri="{BB962C8B-B14F-4D97-AF65-F5344CB8AC3E}">
        <p14:creationId xmlns:p14="http://schemas.microsoft.com/office/powerpoint/2010/main" val="263319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86700" cy="1325562"/>
          </a:xfrm>
        </p:spPr>
        <p:txBody>
          <a:bodyPr/>
          <a:lstStyle/>
          <a:p>
            <a:r>
              <a:rPr lang="en-US" dirty="0" smtClean="0"/>
              <a:t>RFP Writing: Structural Engineer Poll</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p:cNvGraphicFramePr>
                <a:graphicFrameLocks noGrp="1"/>
              </p:cNvGraphicFramePr>
              <p:nvPr>
                <p:ph idx="1"/>
                <p:extLst>
                  <p:ext uri="{D42A27DB-BD31-4B8C-83A1-F6EECF244321}">
                    <p14:modId xmlns:p14="http://schemas.microsoft.com/office/powerpoint/2010/main" val="4071636546"/>
                  </p:ext>
                </p:extLst>
              </p:nvPr>
            </p:nvGraphicFramePr>
            <p:xfrm>
              <a:off x="633413" y="1828800"/>
              <a:ext cx="7886700" cy="435133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p:cNvPicPr>
                <a:picLocks noGrp="1" noRot="1" noChangeAspect="1" noMove="1" noResize="1" noEditPoints="1" noAdjustHandles="1" noChangeArrowheads="1" noChangeShapeType="1"/>
              </p:cNvPicPr>
              <p:nvPr/>
            </p:nvPicPr>
            <p:blipFill>
              <a:blip r:embed="rId4"/>
              <a:stretch>
                <a:fillRect/>
              </a:stretch>
            </p:blipFill>
            <p:spPr>
              <a:xfrm>
                <a:off x="633413" y="1828800"/>
                <a:ext cx="7886700" cy="4351338"/>
              </a:xfrm>
              <a:prstGeom prst="rect">
                <a:avLst/>
              </a:prstGeom>
            </p:spPr>
          </p:pic>
        </mc:Fallback>
      </mc:AlternateContent>
    </p:spTree>
    <p:extLst>
      <p:ext uri="{BB962C8B-B14F-4D97-AF65-F5344CB8AC3E}">
        <p14:creationId xmlns:p14="http://schemas.microsoft.com/office/powerpoint/2010/main" val="111351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885" y="304800"/>
            <a:ext cx="8357756" cy="1325562"/>
          </a:xfrm>
        </p:spPr>
        <p:txBody>
          <a:bodyPr/>
          <a:lstStyle/>
          <a:p>
            <a:r>
              <a:rPr lang="en-US" dirty="0" smtClean="0"/>
              <a:t>RFP Writing: Geotechnical Engineer Poll</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p:cNvGraphicFramePr>
                <a:graphicFrameLocks noGrp="1"/>
              </p:cNvGraphicFramePr>
              <p:nvPr>
                <p:ph idx="1"/>
                <p:extLst>
                  <p:ext uri="{D42A27DB-BD31-4B8C-83A1-F6EECF244321}">
                    <p14:modId xmlns:p14="http://schemas.microsoft.com/office/powerpoint/2010/main" val="3145512097"/>
                  </p:ext>
                </p:extLst>
              </p:nvPr>
            </p:nvGraphicFramePr>
            <p:xfrm>
              <a:off x="633413" y="1828800"/>
              <a:ext cx="7886700" cy="435133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p:cNvPicPr>
                <a:picLocks noGrp="1" noRot="1" noChangeAspect="1" noMove="1" noResize="1" noEditPoints="1" noAdjustHandles="1" noChangeArrowheads="1" noChangeShapeType="1"/>
              </p:cNvPicPr>
              <p:nvPr/>
            </p:nvPicPr>
            <p:blipFill>
              <a:blip r:embed="rId4"/>
              <a:stretch>
                <a:fillRect/>
              </a:stretch>
            </p:blipFill>
            <p:spPr>
              <a:xfrm>
                <a:off x="633413" y="1828800"/>
                <a:ext cx="7886700" cy="4351338"/>
              </a:xfrm>
              <a:prstGeom prst="rect">
                <a:avLst/>
              </a:prstGeom>
            </p:spPr>
          </p:pic>
        </mc:Fallback>
      </mc:AlternateContent>
    </p:spTree>
    <p:extLst>
      <p:ext uri="{BB962C8B-B14F-4D97-AF65-F5344CB8AC3E}">
        <p14:creationId xmlns:p14="http://schemas.microsoft.com/office/powerpoint/2010/main" val="40565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 Soils Report</a:t>
            </a:r>
            <a:endParaRPr lang="en-US" dirty="0"/>
          </a:p>
        </p:txBody>
      </p:sp>
      <p:sp>
        <p:nvSpPr>
          <p:cNvPr id="3" name="Content Placeholder 2"/>
          <p:cNvSpPr>
            <a:spLocks noGrp="1"/>
          </p:cNvSpPr>
          <p:nvPr>
            <p:ph idx="1"/>
          </p:nvPr>
        </p:nvSpPr>
        <p:spPr>
          <a:xfrm>
            <a:off x="633845" y="1828801"/>
            <a:ext cx="7748155" cy="4351337"/>
          </a:xfrm>
        </p:spPr>
        <p:txBody>
          <a:bodyPr>
            <a:normAutofit/>
          </a:bodyPr>
          <a:lstStyle/>
          <a:p>
            <a:r>
              <a:rPr lang="en-US" dirty="0" smtClean="0"/>
              <a:t>Review the report.</a:t>
            </a:r>
          </a:p>
          <a:p>
            <a:r>
              <a:rPr lang="en-US" dirty="0" smtClean="0"/>
              <a:t>Can the structural engineer’s design deviate from report recommendations?</a:t>
            </a:r>
            <a:endParaRPr lang="en-US" dirty="0"/>
          </a:p>
          <a:p>
            <a:r>
              <a:rPr lang="en-US" dirty="0" smtClean="0"/>
              <a:t>Unexpected Field Conditions</a:t>
            </a:r>
          </a:p>
          <a:p>
            <a:pPr lvl="1">
              <a:buFont typeface="Courier New" panose="02070309020205020404" pitchFamily="49" charset="0"/>
              <a:buChar char="o"/>
            </a:pPr>
            <a:r>
              <a:rPr lang="en-US" sz="2600" dirty="0"/>
              <a:t>Old Construction Debris</a:t>
            </a:r>
          </a:p>
          <a:p>
            <a:pPr lvl="1">
              <a:buFont typeface="Courier New" panose="02070309020205020404" pitchFamily="49" charset="0"/>
              <a:buChar char="o"/>
            </a:pPr>
            <a:r>
              <a:rPr lang="en-US" sz="2600" dirty="0"/>
              <a:t>Poorer soil conditions than expected</a:t>
            </a:r>
          </a:p>
          <a:p>
            <a:pPr lvl="1">
              <a:buFont typeface="Courier New" panose="02070309020205020404" pitchFamily="49" charset="0"/>
              <a:buChar char="o"/>
            </a:pPr>
            <a:r>
              <a:rPr lang="en-US" sz="2600" dirty="0"/>
              <a:t>Differing stratum elevations</a:t>
            </a:r>
          </a:p>
          <a:p>
            <a:pPr lvl="1">
              <a:buFont typeface="Courier New" panose="02070309020205020404" pitchFamily="49" charset="0"/>
              <a:buChar char="o"/>
            </a:pPr>
            <a:r>
              <a:rPr lang="en-US" sz="2600" dirty="0"/>
              <a:t>Sink holes and other catastrophic </a:t>
            </a:r>
            <a:r>
              <a:rPr lang="en-US" sz="2600" dirty="0" smtClean="0"/>
              <a:t>elements</a:t>
            </a:r>
          </a:p>
          <a:p>
            <a:r>
              <a:rPr lang="en-US" dirty="0" smtClean="0"/>
              <a:t>Owner Education Crucial</a:t>
            </a:r>
          </a:p>
        </p:txBody>
      </p:sp>
    </p:spTree>
    <p:custDataLst>
      <p:tags r:id="rId1"/>
    </p:custDataLst>
    <p:extLst>
      <p:ext uri="{BB962C8B-B14F-4D97-AF65-F5344CB8AC3E}">
        <p14:creationId xmlns:p14="http://schemas.microsoft.com/office/powerpoint/2010/main" val="109799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Design</a:t>
            </a:r>
            <a:endParaRPr lang="en-US" dirty="0"/>
          </a:p>
        </p:txBody>
      </p:sp>
      <p:sp>
        <p:nvSpPr>
          <p:cNvPr id="3" name="Content Placeholder 2"/>
          <p:cNvSpPr>
            <a:spLocks noGrp="1"/>
          </p:cNvSpPr>
          <p:nvPr>
            <p:ph idx="1"/>
          </p:nvPr>
        </p:nvSpPr>
        <p:spPr>
          <a:xfrm>
            <a:off x="633845" y="1828801"/>
            <a:ext cx="7748155" cy="4351337"/>
          </a:xfrm>
        </p:spPr>
        <p:txBody>
          <a:bodyPr>
            <a:noAutofit/>
          </a:bodyPr>
          <a:lstStyle/>
          <a:p>
            <a:r>
              <a:rPr lang="en-US" dirty="0" smtClean="0"/>
              <a:t>Collaboration during design is limited in many cases.</a:t>
            </a:r>
          </a:p>
          <a:p>
            <a:r>
              <a:rPr lang="en-US" dirty="0" smtClean="0"/>
              <a:t>Collaboration increases for complex soil conditions or proprietary foundation systems.</a:t>
            </a:r>
          </a:p>
          <a:p>
            <a:r>
              <a:rPr lang="en-US" dirty="0" smtClean="0"/>
              <a:t>Regional Variations of Collaboration</a:t>
            </a:r>
          </a:p>
          <a:p>
            <a:pPr lvl="1"/>
            <a:r>
              <a:rPr lang="en-US" sz="2600" dirty="0" smtClean="0"/>
              <a:t>Risk level</a:t>
            </a:r>
          </a:p>
          <a:p>
            <a:pPr lvl="1"/>
            <a:r>
              <a:rPr lang="en-US" sz="2600" dirty="0" smtClean="0"/>
              <a:t>Project Delivery Methods</a:t>
            </a:r>
          </a:p>
        </p:txBody>
      </p:sp>
    </p:spTree>
    <p:custDataLst>
      <p:tags r:id="rId1"/>
    </p:custDataLst>
    <p:extLst>
      <p:ext uri="{BB962C8B-B14F-4D97-AF65-F5344CB8AC3E}">
        <p14:creationId xmlns:p14="http://schemas.microsoft.com/office/powerpoint/2010/main" val="379663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a:spLocks noGrp="1"/>
          </p:cNvSpPr>
          <p:nvPr>
            <p:ph idx="1"/>
          </p:nvPr>
        </p:nvSpPr>
        <p:spPr>
          <a:xfrm>
            <a:off x="533400" y="1295400"/>
            <a:ext cx="7886700" cy="4351337"/>
          </a:xfrm>
        </p:spPr>
        <p:txBody>
          <a:bodyPr>
            <a:normAutofit/>
          </a:bodyPr>
          <a:lstStyle/>
          <a:p>
            <a:pPr marL="342900" lvl="1" indent="0">
              <a:buNone/>
            </a:pPr>
            <a:endParaRPr lang="en-US" dirty="0">
              <a:solidFill>
                <a:schemeClr val="bg1"/>
              </a:solidFill>
            </a:endParaRPr>
          </a:p>
          <a:p>
            <a:pPr marL="342900" lvl="1" indent="0">
              <a:buNone/>
            </a:pPr>
            <a:endParaRPr lang="en-US" dirty="0" smtClean="0">
              <a:solidFill>
                <a:schemeClr val="bg1"/>
              </a:solidFill>
            </a:endParaRPr>
          </a:p>
          <a:p>
            <a:pPr marL="342900" lvl="1" indent="0">
              <a:buNone/>
            </a:pPr>
            <a:endParaRPr lang="en-US" dirty="0">
              <a:solidFill>
                <a:schemeClr val="bg1"/>
              </a:solidFill>
            </a:endParaRPr>
          </a:p>
          <a:p>
            <a:pPr marL="342900" lvl="1" indent="0">
              <a:buNone/>
            </a:pPr>
            <a:endParaRPr lang="en-US" dirty="0" smtClean="0">
              <a:solidFill>
                <a:schemeClr val="bg1"/>
              </a:solidFill>
            </a:endParaRPr>
          </a:p>
          <a:p>
            <a:pPr marL="342900" lvl="1" indent="0">
              <a:buNone/>
            </a:pPr>
            <a:r>
              <a:rPr lang="en-US" dirty="0" smtClean="0">
                <a:solidFill>
                  <a:schemeClr val="bg1"/>
                </a:solidFill>
              </a:rPr>
              <a:t>Contact info for all presenters, copies of this presentation, and other supporting materials are available for download at: </a:t>
            </a:r>
          </a:p>
          <a:p>
            <a:pPr marL="342900" lvl="1" indent="0">
              <a:buNone/>
            </a:pPr>
            <a:endParaRPr lang="en-US" sz="4000" dirty="0">
              <a:solidFill>
                <a:schemeClr val="bg1"/>
              </a:solidFill>
            </a:endParaRPr>
          </a:p>
          <a:p>
            <a:pPr marL="342900" lvl="1" indent="0">
              <a:buNone/>
            </a:pPr>
            <a:r>
              <a:rPr lang="en-US" sz="4000" dirty="0" smtClean="0">
                <a:solidFill>
                  <a:schemeClr val="bg1"/>
                </a:solidFill>
              </a:rPr>
              <a:t>www.engineersrising.com/seimd</a:t>
            </a:r>
            <a:endParaRPr lang="en-US" sz="4000" dirty="0">
              <a:solidFill>
                <a:schemeClr val="bg1"/>
              </a:solidFill>
            </a:endParaRPr>
          </a:p>
        </p:txBody>
      </p:sp>
    </p:spTree>
    <p:extLst>
      <p:ext uri="{BB962C8B-B14F-4D97-AF65-F5344CB8AC3E}">
        <p14:creationId xmlns:p14="http://schemas.microsoft.com/office/powerpoint/2010/main" val="158107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 Design: Lessons Learned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43893" y="1828800"/>
            <a:ext cx="6466603" cy="435418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9017"/>
          <a:stretch/>
        </p:blipFill>
        <p:spPr>
          <a:xfrm>
            <a:off x="18856" y="4381669"/>
            <a:ext cx="3324352" cy="201913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848" y="1696966"/>
            <a:ext cx="3121152" cy="1652016"/>
          </a:xfrm>
          <a:prstGeom prst="rect">
            <a:avLst/>
          </a:prstGeom>
        </p:spPr>
      </p:pic>
      <p:sp>
        <p:nvSpPr>
          <p:cNvPr id="7" name="TextBox 6"/>
          <p:cNvSpPr txBox="1"/>
          <p:nvPr/>
        </p:nvSpPr>
        <p:spPr>
          <a:xfrm>
            <a:off x="3368608" y="6149048"/>
            <a:ext cx="6629400" cy="369332"/>
          </a:xfrm>
          <a:prstGeom prst="rect">
            <a:avLst/>
          </a:prstGeom>
          <a:noFill/>
        </p:spPr>
        <p:txBody>
          <a:bodyPr wrap="square" rtlCol="0">
            <a:spAutoFit/>
          </a:bodyPr>
          <a:lstStyle/>
          <a:p>
            <a:r>
              <a:rPr lang="en-US" dirty="0" smtClean="0"/>
              <a:t>Picture: </a:t>
            </a:r>
            <a:r>
              <a:rPr lang="en-US" dirty="0"/>
              <a:t>https://www.zartman.com/pf/academic-west/</a:t>
            </a:r>
          </a:p>
        </p:txBody>
      </p:sp>
    </p:spTree>
    <p:extLst>
      <p:ext uri="{BB962C8B-B14F-4D97-AF65-F5344CB8AC3E}">
        <p14:creationId xmlns:p14="http://schemas.microsoft.com/office/powerpoint/2010/main" val="55128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Phase </a:t>
            </a:r>
            <a:endParaRPr lang="en-US" dirty="0"/>
          </a:p>
        </p:txBody>
      </p:sp>
      <p:graphicFrame>
        <p:nvGraphicFramePr>
          <p:cNvPr id="6" name="Diagram 5"/>
          <p:cNvGraphicFramePr/>
          <p:nvPr>
            <p:extLst>
              <p:ext uri="{D42A27DB-BD31-4B8C-83A1-F6EECF244321}">
                <p14:modId xmlns:p14="http://schemas.microsoft.com/office/powerpoint/2010/main" val="277478169"/>
              </p:ext>
            </p:extLst>
          </p:nvPr>
        </p:nvGraphicFramePr>
        <p:xfrm>
          <a:off x="40697" y="3087477"/>
          <a:ext cx="8991600" cy="899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9" name="Diagram 18"/>
          <p:cNvGraphicFramePr/>
          <p:nvPr>
            <p:extLst>
              <p:ext uri="{D42A27DB-BD31-4B8C-83A1-F6EECF244321}">
                <p14:modId xmlns:p14="http://schemas.microsoft.com/office/powerpoint/2010/main" val="1094083613"/>
              </p:ext>
            </p:extLst>
          </p:nvPr>
        </p:nvGraphicFramePr>
        <p:xfrm>
          <a:off x="64760" y="4113109"/>
          <a:ext cx="8991600" cy="762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 19"/>
          <p:cNvGraphicFramePr/>
          <p:nvPr>
            <p:extLst>
              <p:ext uri="{D42A27DB-BD31-4B8C-83A1-F6EECF244321}">
                <p14:modId xmlns:p14="http://schemas.microsoft.com/office/powerpoint/2010/main" val="3430079224"/>
              </p:ext>
            </p:extLst>
          </p:nvPr>
        </p:nvGraphicFramePr>
        <p:xfrm>
          <a:off x="0" y="1738871"/>
          <a:ext cx="9072994" cy="12586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1" name="Diagram 20"/>
          <p:cNvGraphicFramePr/>
          <p:nvPr>
            <p:extLst>
              <p:ext uri="{D42A27DB-BD31-4B8C-83A1-F6EECF244321}">
                <p14:modId xmlns:p14="http://schemas.microsoft.com/office/powerpoint/2010/main" val="4083247409"/>
              </p:ext>
            </p:extLst>
          </p:nvPr>
        </p:nvGraphicFramePr>
        <p:xfrm>
          <a:off x="32084" y="5001264"/>
          <a:ext cx="9056953" cy="133127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custDataLst>
      <p:tags r:id="rId1"/>
    </p:custDataLst>
    <p:extLst>
      <p:ext uri="{BB962C8B-B14F-4D97-AF65-F5344CB8AC3E}">
        <p14:creationId xmlns:p14="http://schemas.microsoft.com/office/powerpoint/2010/main" val="416572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9" grpId="0">
        <p:bldAsOne/>
      </p:bldGraphic>
      <p:bldGraphic spid="20" grpId="0">
        <p:bldAsOne/>
      </p:bldGraphic>
      <p:bldGraphic spid="21"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Phase</a:t>
            </a:r>
            <a:endParaRPr lang="en-US" dirty="0"/>
          </a:p>
        </p:txBody>
      </p:sp>
      <p:sp>
        <p:nvSpPr>
          <p:cNvPr id="3" name="Content Placeholder 2"/>
          <p:cNvSpPr>
            <a:spLocks noGrp="1"/>
          </p:cNvSpPr>
          <p:nvPr>
            <p:ph idx="1"/>
          </p:nvPr>
        </p:nvSpPr>
        <p:spPr/>
        <p:txBody>
          <a:bodyPr>
            <a:normAutofit/>
          </a:bodyPr>
          <a:lstStyle/>
          <a:p>
            <a:r>
              <a:rPr lang="en-US" dirty="0" smtClean="0"/>
              <a:t>Liabilities of Inspections vs. Observations</a:t>
            </a:r>
          </a:p>
          <a:p>
            <a:pPr lvl="1"/>
            <a:r>
              <a:rPr lang="en-US" dirty="0" smtClean="0"/>
              <a:t>Differences between inspections and observations</a:t>
            </a:r>
          </a:p>
          <a:p>
            <a:pPr lvl="1"/>
            <a:r>
              <a:rPr lang="en-US" dirty="0" smtClean="0"/>
              <a:t>Providing means and methods field direction when contract scope is observations increases liability.</a:t>
            </a:r>
          </a:p>
          <a:p>
            <a:r>
              <a:rPr lang="en-US" dirty="0" smtClean="0"/>
              <a:t>Construction testing</a:t>
            </a:r>
          </a:p>
          <a:p>
            <a:pPr lvl="1"/>
            <a:r>
              <a:rPr lang="en-US" dirty="0" smtClean="0"/>
              <a:t>Original geotechnical consultant should be retained for construction observation.</a:t>
            </a:r>
          </a:p>
          <a:p>
            <a:endParaRPr lang="en-US" dirty="0" smtClean="0"/>
          </a:p>
        </p:txBody>
      </p:sp>
    </p:spTree>
    <p:custDataLst>
      <p:tags r:id="rId1"/>
    </p:custDataLst>
    <p:extLst>
      <p:ext uri="{BB962C8B-B14F-4D97-AF65-F5344CB8AC3E}">
        <p14:creationId xmlns:p14="http://schemas.microsoft.com/office/powerpoint/2010/main" val="310760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Recap</a:t>
            </a:r>
            <a:endParaRPr lang="en-US" dirty="0"/>
          </a:p>
        </p:txBody>
      </p:sp>
      <p:sp>
        <p:nvSpPr>
          <p:cNvPr id="3" name="Content Placeholder 2"/>
          <p:cNvSpPr>
            <a:spLocks noGrp="1"/>
          </p:cNvSpPr>
          <p:nvPr>
            <p:ph idx="1"/>
          </p:nvPr>
        </p:nvSpPr>
        <p:spPr/>
        <p:txBody>
          <a:bodyPr/>
          <a:lstStyle/>
          <a:p>
            <a:r>
              <a:rPr lang="en-US" dirty="0"/>
              <a:t> </a:t>
            </a:r>
            <a:r>
              <a:rPr lang="en-US" dirty="0" smtClean="0"/>
              <a:t>Contractual </a:t>
            </a:r>
            <a:r>
              <a:rPr lang="en-US" dirty="0"/>
              <a:t>Relationships </a:t>
            </a:r>
          </a:p>
          <a:p>
            <a:r>
              <a:rPr lang="en-US" dirty="0"/>
              <a:t> Geotechnical RFP’s</a:t>
            </a:r>
          </a:p>
          <a:p>
            <a:r>
              <a:rPr lang="en-US" dirty="0"/>
              <a:t> Working with a soils report</a:t>
            </a:r>
          </a:p>
          <a:p>
            <a:r>
              <a:rPr lang="en-US" dirty="0"/>
              <a:t> Foundation design</a:t>
            </a:r>
          </a:p>
          <a:p>
            <a:r>
              <a:rPr lang="en-US" dirty="0"/>
              <a:t> Construction Phase</a:t>
            </a:r>
          </a:p>
        </p:txBody>
      </p:sp>
    </p:spTree>
    <p:extLst>
      <p:ext uri="{BB962C8B-B14F-4D97-AF65-F5344CB8AC3E}">
        <p14:creationId xmlns:p14="http://schemas.microsoft.com/office/powerpoint/2010/main" val="126709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a:spLocks noGrp="1"/>
          </p:cNvSpPr>
          <p:nvPr>
            <p:ph idx="1"/>
          </p:nvPr>
        </p:nvSpPr>
        <p:spPr>
          <a:xfrm>
            <a:off x="990600" y="2971800"/>
            <a:ext cx="7886700" cy="4351337"/>
          </a:xfrm>
        </p:spPr>
        <p:txBody>
          <a:bodyPr>
            <a:normAutofit/>
          </a:bodyPr>
          <a:lstStyle/>
          <a:p>
            <a:pPr marL="0" indent="0">
              <a:buNone/>
            </a:pPr>
            <a:r>
              <a:rPr lang="en-US" sz="7200" dirty="0" smtClean="0">
                <a:solidFill>
                  <a:schemeClr val="bg1"/>
                </a:solidFill>
              </a:rPr>
              <a:t>Open Discussion</a:t>
            </a:r>
          </a:p>
          <a:p>
            <a:pPr marL="0" indent="0">
              <a:buNone/>
            </a:pPr>
            <a:endParaRPr lang="en-US" dirty="0" smtClean="0">
              <a:solidFill>
                <a:schemeClr val="bg1"/>
              </a:solidFill>
            </a:endParaRPr>
          </a:p>
          <a:p>
            <a:pPr marL="342900" lvl="1" indent="0">
              <a:buNone/>
            </a:pPr>
            <a:endParaRPr lang="en-US" dirty="0">
              <a:solidFill>
                <a:schemeClr val="bg1"/>
              </a:solidFill>
            </a:endParaRPr>
          </a:p>
          <a:p>
            <a:pPr marL="342900" lvl="1" indent="0">
              <a:buNone/>
            </a:pPr>
            <a:endParaRPr lang="en-US" dirty="0">
              <a:solidFill>
                <a:schemeClr val="bg1"/>
              </a:solidFill>
            </a:endParaRPr>
          </a:p>
          <a:p>
            <a:pPr marL="342900" lvl="1" indent="0">
              <a:buNone/>
            </a:pPr>
            <a:endParaRPr lang="en-US" dirty="0" smtClean="0">
              <a:solidFill>
                <a:schemeClr val="bg1"/>
              </a:solidFill>
            </a:endParaRPr>
          </a:p>
          <a:p>
            <a:pPr marL="342900" lvl="1" indent="0">
              <a:buNone/>
            </a:pPr>
            <a:endParaRPr lang="en-US" dirty="0">
              <a:solidFill>
                <a:schemeClr val="bg1"/>
              </a:solidFill>
            </a:endParaRPr>
          </a:p>
          <a:p>
            <a:pPr marL="342900" lvl="1" indent="0">
              <a:buNone/>
            </a:pPr>
            <a:endParaRPr lang="en-US" dirty="0" smtClean="0">
              <a:solidFill>
                <a:schemeClr val="bg1"/>
              </a:solidFill>
            </a:endParaRPr>
          </a:p>
          <a:p>
            <a:pPr marL="342900" lvl="1" indent="0">
              <a:buNone/>
            </a:pPr>
            <a:endParaRPr lang="en-US" dirty="0">
              <a:solidFill>
                <a:schemeClr val="bg1"/>
              </a:solidFill>
            </a:endParaRPr>
          </a:p>
          <a:p>
            <a:pPr marL="342900" lvl="1" indent="0">
              <a:buNone/>
            </a:pPr>
            <a:endParaRPr lang="en-US" dirty="0" smtClean="0">
              <a:solidFill>
                <a:schemeClr val="bg1"/>
              </a:solidFill>
            </a:endParaRPr>
          </a:p>
          <a:p>
            <a:pPr marL="342900" lvl="1" indent="0">
              <a:buNone/>
            </a:pPr>
            <a:endParaRPr lang="en-US" dirty="0">
              <a:solidFill>
                <a:schemeClr val="bg1"/>
              </a:solidFill>
            </a:endParaRPr>
          </a:p>
        </p:txBody>
      </p:sp>
    </p:spTree>
    <p:extLst>
      <p:ext uri="{BB962C8B-B14F-4D97-AF65-F5344CB8AC3E}">
        <p14:creationId xmlns:p14="http://schemas.microsoft.com/office/powerpoint/2010/main" val="196559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6701" y="857250"/>
            <a:ext cx="8610371" cy="206545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itle 3">
            <a:extLst>
              <a:ext uri="{FF2B5EF4-FFF2-40B4-BE49-F238E27FC236}">
                <a16:creationId xmlns="" xmlns:a16="http://schemas.microsoft.com/office/drawing/2014/main" id="{65ECB1FD-0D81-40E3-B895-9AAF2D4AE595}"/>
              </a:ext>
            </a:extLst>
          </p:cNvPr>
          <p:cNvSpPr>
            <a:spLocks noGrp="1"/>
          </p:cNvSpPr>
          <p:nvPr>
            <p:ph type="title" idx="4294967295"/>
          </p:nvPr>
        </p:nvSpPr>
        <p:spPr>
          <a:xfrm>
            <a:off x="884123" y="1477963"/>
            <a:ext cx="7375525" cy="993775"/>
          </a:xfrm>
        </p:spPr>
        <p:txBody>
          <a:bodyPr>
            <a:normAutofit/>
          </a:bodyPr>
          <a:lstStyle/>
          <a:p>
            <a:pPr algn="ctr"/>
            <a:r>
              <a:rPr lang="en-US" sz="4500" i="1" u="sng" dirty="0">
                <a:solidFill>
                  <a:srgbClr val="FFFFFF"/>
                </a:solidFill>
              </a:rPr>
              <a:t>THE PROJECT</a:t>
            </a:r>
          </a:p>
        </p:txBody>
      </p:sp>
      <p:sp>
        <p:nvSpPr>
          <p:cNvPr id="5" name="Content Placeholder 4">
            <a:extLst>
              <a:ext uri="{FF2B5EF4-FFF2-40B4-BE49-F238E27FC236}">
                <a16:creationId xmlns="" xmlns:a16="http://schemas.microsoft.com/office/drawing/2014/main" id="{BF780544-9104-4C90-9239-0C5AE2FE360B}"/>
              </a:ext>
            </a:extLst>
          </p:cNvPr>
          <p:cNvSpPr>
            <a:spLocks noGrp="1"/>
          </p:cNvSpPr>
          <p:nvPr>
            <p:ph idx="4294967295"/>
          </p:nvPr>
        </p:nvSpPr>
        <p:spPr>
          <a:xfrm>
            <a:off x="133350" y="3092451"/>
            <a:ext cx="8877072" cy="2020887"/>
          </a:xfrm>
        </p:spPr>
        <p:txBody>
          <a:bodyPr>
            <a:normAutofit/>
          </a:bodyPr>
          <a:lstStyle/>
          <a:p>
            <a:pPr marL="0" indent="0">
              <a:buNone/>
            </a:pPr>
            <a:r>
              <a:rPr lang="en-US" sz="1800" dirty="0">
                <a:solidFill>
                  <a:srgbClr val="000000"/>
                </a:solidFill>
              </a:rPr>
              <a:t>                 </a:t>
            </a:r>
            <a:r>
              <a:rPr lang="en-US" sz="1800" u="sng" dirty="0">
                <a:solidFill>
                  <a:srgbClr val="000000"/>
                </a:solidFill>
              </a:rPr>
              <a:t>Contractors  </a:t>
            </a:r>
            <a:r>
              <a:rPr lang="en-US" sz="1800" dirty="0">
                <a:solidFill>
                  <a:srgbClr val="000000"/>
                </a:solidFill>
              </a:rPr>
              <a:t>                             </a:t>
            </a:r>
            <a:r>
              <a:rPr lang="en-US" sz="1800" u="sng" dirty="0">
                <a:solidFill>
                  <a:srgbClr val="000000"/>
                </a:solidFill>
              </a:rPr>
              <a:t>Owners</a:t>
            </a:r>
            <a:r>
              <a:rPr lang="en-US" sz="1800" dirty="0">
                <a:solidFill>
                  <a:srgbClr val="000000"/>
                </a:solidFill>
              </a:rPr>
              <a:t>                                </a:t>
            </a:r>
            <a:r>
              <a:rPr lang="en-US" sz="1800" u="sng" dirty="0">
                <a:solidFill>
                  <a:srgbClr val="000000"/>
                </a:solidFill>
              </a:rPr>
              <a:t>Designers</a:t>
            </a:r>
          </a:p>
          <a:p>
            <a:pPr marL="0" indent="0">
              <a:buNone/>
            </a:pPr>
            <a:r>
              <a:rPr lang="en-US" sz="1800" dirty="0">
                <a:solidFill>
                  <a:srgbClr val="000000"/>
                </a:solidFill>
              </a:rPr>
              <a:t>            Build to Plans and               Expect Everything             Design to Standards</a:t>
            </a:r>
          </a:p>
          <a:p>
            <a:pPr marL="0" indent="0">
              <a:spcBef>
                <a:spcPts val="0"/>
              </a:spcBef>
              <a:buNone/>
            </a:pPr>
            <a:r>
              <a:rPr lang="en-US" sz="1800" dirty="0">
                <a:solidFill>
                  <a:srgbClr val="000000"/>
                </a:solidFill>
              </a:rPr>
              <a:t>                Specifications                        to be Perfect                 of Industry – Not to </a:t>
            </a:r>
          </a:p>
          <a:p>
            <a:pPr marL="0" indent="0">
              <a:spcBef>
                <a:spcPts val="0"/>
              </a:spcBef>
              <a:buNone/>
            </a:pPr>
            <a:r>
              <a:rPr lang="en-US" sz="1800" dirty="0">
                <a:solidFill>
                  <a:srgbClr val="000000"/>
                </a:solidFill>
              </a:rPr>
              <a:t>            (</a:t>
            </a:r>
            <a:r>
              <a:rPr lang="en-US" sz="1800" dirty="0" err="1">
                <a:solidFill>
                  <a:srgbClr val="000000"/>
                </a:solidFill>
              </a:rPr>
              <a:t>Spearin</a:t>
            </a:r>
            <a:r>
              <a:rPr lang="en-US" sz="1800" dirty="0">
                <a:solidFill>
                  <a:srgbClr val="000000"/>
                </a:solidFill>
              </a:rPr>
              <a:t> Doctrine)                                                                     Perfection</a:t>
            </a:r>
          </a:p>
        </p:txBody>
      </p:sp>
    </p:spTree>
    <p:extLst>
      <p:ext uri="{BB962C8B-B14F-4D97-AF65-F5344CB8AC3E}">
        <p14:creationId xmlns:p14="http://schemas.microsoft.com/office/powerpoint/2010/main" val="1216989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15779" y="857250"/>
            <a:ext cx="7112442"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3" name="Freeform: Shape 22">
            <a:extLst>
              <a:ext uri="{FF2B5EF4-FFF2-40B4-BE49-F238E27FC236}">
                <a16:creationId xmlns=""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08363" y="857250"/>
            <a:ext cx="5878287" cy="51435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A close up of a map&#10;&#10;Description generated with high confidence">
            <a:hlinkClick r:id="rId4" action="ppaction://hlinkpres?slideindex=2&amp;slidetitle=2. Dirt is Dirt"/>
            <a:hlinkHover r:id="rId5" action="ppaction://hlinkpres?slideindex=2&amp;slidetitle=Dirt is Dirt"/>
            <a:extLst>
              <a:ext uri="{FF2B5EF4-FFF2-40B4-BE49-F238E27FC236}">
                <a16:creationId xmlns="" xmlns:a16="http://schemas.microsoft.com/office/drawing/2014/main" id="{212F3B80-1326-450B-87F1-6195F6CEF7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2569" y="1164364"/>
            <a:ext cx="3499658" cy="4530436"/>
          </a:xfrm>
          <a:prstGeom prst="rect">
            <a:avLst/>
          </a:prstGeom>
        </p:spPr>
      </p:pic>
    </p:spTree>
    <p:extLst>
      <p:ext uri="{BB962C8B-B14F-4D97-AF65-F5344CB8AC3E}">
        <p14:creationId xmlns:p14="http://schemas.microsoft.com/office/powerpoint/2010/main" val="4279477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 xmlns:a16="http://schemas.microsoft.com/office/drawing/2014/main" id="{E4E02D54-F254-4C5C-A1F7-D478A096AF0E}"/>
              </a:ext>
            </a:extLst>
          </p:cNvPr>
          <p:cNvSpPr>
            <a:spLocks noGrp="1"/>
          </p:cNvSpPr>
          <p:nvPr>
            <p:ph type="ctrTitle"/>
          </p:nvPr>
        </p:nvSpPr>
        <p:spPr>
          <a:xfrm>
            <a:off x="2284026" y="2389998"/>
            <a:ext cx="4578896" cy="1523291"/>
          </a:xfrm>
        </p:spPr>
        <p:txBody>
          <a:bodyPr>
            <a:normAutofit fontScale="90000"/>
          </a:bodyPr>
          <a:lstStyle/>
          <a:p>
            <a:r>
              <a:rPr lang="en-US" sz="1800" b="1" dirty="0">
                <a:solidFill>
                  <a:srgbClr val="FFFFFF"/>
                </a:solidFill>
              </a:rPr>
              <a:t>Owners have the risk of an imperfect design being built perfectly by the contractor.</a:t>
            </a:r>
            <a:br>
              <a:rPr lang="en-US" sz="1800" b="1" dirty="0">
                <a:solidFill>
                  <a:srgbClr val="FFFFFF"/>
                </a:solidFill>
              </a:rPr>
            </a:br>
            <a:r>
              <a:rPr lang="en-US" sz="1800" b="1" dirty="0">
                <a:solidFill>
                  <a:srgbClr val="FFFFFF"/>
                </a:solidFill>
              </a:rPr>
              <a:t/>
            </a:r>
            <a:br>
              <a:rPr lang="en-US" sz="1800" b="1" dirty="0">
                <a:solidFill>
                  <a:srgbClr val="FFFFFF"/>
                </a:solidFill>
              </a:rPr>
            </a:br>
            <a:r>
              <a:rPr lang="en-US" sz="1800" b="1" dirty="0">
                <a:solidFill>
                  <a:srgbClr val="FFFFFF"/>
                </a:solidFill>
              </a:rPr>
              <a:t>Nowhere is the risk greater of being imperfect than below ground.</a:t>
            </a:r>
          </a:p>
        </p:txBody>
      </p:sp>
    </p:spTree>
    <p:extLst>
      <p:ext uri="{BB962C8B-B14F-4D97-AF65-F5344CB8AC3E}">
        <p14:creationId xmlns:p14="http://schemas.microsoft.com/office/powerpoint/2010/main" val="338497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Title 3">
            <a:extLst>
              <a:ext uri="{FF2B5EF4-FFF2-40B4-BE49-F238E27FC236}">
                <a16:creationId xmlns="" xmlns:a16="http://schemas.microsoft.com/office/drawing/2014/main" id="{796B5093-CA49-42C7-9244-DE8362327444}"/>
              </a:ext>
            </a:extLst>
          </p:cNvPr>
          <p:cNvSpPr>
            <a:spLocks noGrp="1"/>
          </p:cNvSpPr>
          <p:nvPr>
            <p:ph type="ctrTitle"/>
          </p:nvPr>
        </p:nvSpPr>
        <p:spPr>
          <a:xfrm>
            <a:off x="2284026" y="2389998"/>
            <a:ext cx="4578896" cy="1523291"/>
          </a:xfrm>
        </p:spPr>
        <p:txBody>
          <a:bodyPr>
            <a:normAutofit/>
          </a:bodyPr>
          <a:lstStyle/>
          <a:p>
            <a:r>
              <a:rPr lang="en-US" sz="1800" dirty="0">
                <a:solidFill>
                  <a:srgbClr val="FFFFFF"/>
                </a:solidFill>
              </a:rPr>
              <a:t/>
            </a:r>
            <a:br>
              <a:rPr lang="en-US" sz="1800" dirty="0">
                <a:solidFill>
                  <a:srgbClr val="FFFFFF"/>
                </a:solidFill>
              </a:rPr>
            </a:br>
            <a:r>
              <a:rPr lang="en-US" sz="1800" b="1" dirty="0">
                <a:solidFill>
                  <a:srgbClr val="FFFFFF"/>
                </a:solidFill>
              </a:rPr>
              <a:t>It is to the owners advantage to get the best Design Geotechnical Report (complete and reliable) possible, not cheapest possible.</a:t>
            </a:r>
          </a:p>
        </p:txBody>
      </p:sp>
    </p:spTree>
    <p:extLst>
      <p:ext uri="{BB962C8B-B14F-4D97-AF65-F5344CB8AC3E}">
        <p14:creationId xmlns:p14="http://schemas.microsoft.com/office/powerpoint/2010/main" val="2818047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5725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5725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 xmlns:a16="http://schemas.microsoft.com/office/drawing/2014/main" id="{15F92DAB-FD3C-4652-9152-B93A13E49E21}"/>
              </a:ext>
            </a:extLst>
          </p:cNvPr>
          <p:cNvSpPr>
            <a:spLocks noGrp="1"/>
          </p:cNvSpPr>
          <p:nvPr>
            <p:ph type="title" idx="4294967295"/>
          </p:nvPr>
        </p:nvSpPr>
        <p:spPr>
          <a:xfrm>
            <a:off x="0" y="2397125"/>
            <a:ext cx="2752725" cy="2070100"/>
          </a:xfrm>
        </p:spPr>
        <p:txBody>
          <a:bodyPr>
            <a:normAutofit/>
          </a:bodyPr>
          <a:lstStyle/>
          <a:p>
            <a:r>
              <a:rPr lang="en-US" b="1" dirty="0">
                <a:solidFill>
                  <a:srgbClr val="FFFFFF"/>
                </a:solidFill>
              </a:rPr>
              <a:t>Structural Engineers Should:</a:t>
            </a:r>
          </a:p>
        </p:txBody>
      </p:sp>
      <p:sp>
        <p:nvSpPr>
          <p:cNvPr id="3" name="Content Placeholder 2">
            <a:extLst>
              <a:ext uri="{FF2B5EF4-FFF2-40B4-BE49-F238E27FC236}">
                <a16:creationId xmlns="" xmlns:a16="http://schemas.microsoft.com/office/drawing/2014/main" id="{C210C2A0-39D6-442E-B747-1A9F54213D1A}"/>
              </a:ext>
            </a:extLst>
          </p:cNvPr>
          <p:cNvSpPr>
            <a:spLocks noGrp="1"/>
          </p:cNvSpPr>
          <p:nvPr>
            <p:ph idx="4294967295"/>
          </p:nvPr>
        </p:nvSpPr>
        <p:spPr>
          <a:xfrm>
            <a:off x="5164138" y="1458913"/>
            <a:ext cx="3979862" cy="3922712"/>
          </a:xfrm>
        </p:spPr>
        <p:txBody>
          <a:bodyPr anchor="ctr">
            <a:normAutofit/>
          </a:bodyPr>
          <a:lstStyle/>
          <a:p>
            <a:r>
              <a:rPr lang="en-US" sz="1800" dirty="0">
                <a:solidFill>
                  <a:srgbClr val="000000"/>
                </a:solidFill>
              </a:rPr>
              <a:t>Provide both load data and performance requirements.</a:t>
            </a:r>
          </a:p>
        </p:txBody>
      </p:sp>
    </p:spTree>
    <p:extLst>
      <p:ext uri="{BB962C8B-B14F-4D97-AF65-F5344CB8AC3E}">
        <p14:creationId xmlns:p14="http://schemas.microsoft.com/office/powerpoint/2010/main" val="3541336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Backstory</a:t>
            </a:r>
            <a:endParaRPr lang="en-US" dirty="0"/>
          </a:p>
        </p:txBody>
      </p:sp>
      <p:pic>
        <p:nvPicPr>
          <p:cNvPr id="7" name="Picture 6" descr="2016 Pipelines Kansas PPT MainCover.jpg"/>
          <p:cNvPicPr>
            <a:picLocks noChangeAspect="1"/>
          </p:cNvPicPr>
          <p:nvPr/>
        </p:nvPicPr>
        <p:blipFill rotWithShape="1">
          <a:blip r:embed="rId4" cstate="print">
            <a:extLst>
              <a:ext uri="{28A0092B-C50C-407E-A947-70E740481C1C}">
                <a14:useLocalDpi xmlns:a14="http://schemas.microsoft.com/office/drawing/2010/main" val="0"/>
              </a:ext>
            </a:extLst>
          </a:blip>
          <a:srcRect l="1667" t="66412" r="34999" b="22328"/>
          <a:stretch/>
        </p:blipFill>
        <p:spPr>
          <a:xfrm>
            <a:off x="-6292" y="-27264"/>
            <a:ext cx="9144000" cy="6885264"/>
          </a:xfrm>
          <a:prstGeom prst="rect">
            <a:avLst/>
          </a:prstGeom>
        </p:spPr>
      </p:pic>
      <p:sp>
        <p:nvSpPr>
          <p:cNvPr id="10" name="Title 1"/>
          <p:cNvSpPr txBox="1">
            <a:spLocks/>
          </p:cNvSpPr>
          <p:nvPr/>
        </p:nvSpPr>
        <p:spPr>
          <a:xfrm>
            <a:off x="786245" y="518160"/>
            <a:ext cx="7886700" cy="13255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cap="none" spc="0">
                <a:ln w="10160">
                  <a:solidFill>
                    <a:schemeClr val="accent5"/>
                  </a:solidFill>
                  <a:prstDash val="solid"/>
                </a:ln>
                <a:solidFill>
                  <a:schemeClr val="bg1"/>
                </a:solidFill>
                <a:effectLst>
                  <a:outerShdw blurRad="38100" dist="22860" dir="5400000" algn="tl" rotWithShape="0">
                    <a:srgbClr val="000000">
                      <a:alpha val="30000"/>
                    </a:srgbClr>
                  </a:outerShdw>
                </a:effectLst>
                <a:latin typeface="+mj-lt"/>
                <a:ea typeface="+mj-ea"/>
                <a:cs typeface="+mj-cs"/>
              </a:defRPr>
            </a:lvl1pPr>
          </a:lstStyle>
          <a:p>
            <a:r>
              <a:rPr lang="en-US" dirty="0" smtClean="0"/>
              <a:t> The Backstory</a:t>
            </a:r>
            <a:endParaRPr lang="en-US" dirty="0"/>
          </a:p>
        </p:txBody>
      </p:sp>
      <p:pic>
        <p:nvPicPr>
          <p:cNvPr id="5" name="Picture 4" descr="2016 Pipelines Kansas PPT MainCover.jpg"/>
          <p:cNvPicPr>
            <a:picLocks noChangeAspect="1"/>
          </p:cNvPicPr>
          <p:nvPr/>
        </p:nvPicPr>
        <p:blipFill rotWithShape="1">
          <a:blip r:embed="rId4" cstate="print">
            <a:extLst>
              <a:ext uri="{28A0092B-C50C-407E-A947-70E740481C1C}">
                <a14:useLocalDpi xmlns:a14="http://schemas.microsoft.com/office/drawing/2010/main" val="0"/>
              </a:ext>
            </a:extLst>
          </a:blip>
          <a:srcRect l="1668" t="12223" r="36298" b="27773"/>
          <a:stretch/>
        </p:blipFill>
        <p:spPr>
          <a:xfrm>
            <a:off x="1301231" y="2219005"/>
            <a:ext cx="6394970" cy="4638995"/>
          </a:xfrm>
          <a:prstGeom prst="rect">
            <a:avLst/>
          </a:prstGeom>
        </p:spPr>
      </p:pic>
    </p:spTree>
    <p:custDataLst>
      <p:tags r:id="rId1"/>
    </p:custDataLst>
    <p:extLst>
      <p:ext uri="{BB962C8B-B14F-4D97-AF65-F5344CB8AC3E}">
        <p14:creationId xmlns:p14="http://schemas.microsoft.com/office/powerpoint/2010/main" val="331279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5725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5725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 xmlns:a16="http://schemas.microsoft.com/office/drawing/2014/main" id="{7094FA8B-1174-498B-A4E3-F2E2711775B8}"/>
              </a:ext>
            </a:extLst>
          </p:cNvPr>
          <p:cNvSpPr>
            <a:spLocks noGrp="1"/>
          </p:cNvSpPr>
          <p:nvPr>
            <p:ph type="title" idx="4294967295"/>
          </p:nvPr>
        </p:nvSpPr>
        <p:spPr>
          <a:xfrm>
            <a:off x="0" y="2397125"/>
            <a:ext cx="2873375" cy="2070100"/>
          </a:xfrm>
        </p:spPr>
        <p:txBody>
          <a:bodyPr>
            <a:normAutofit/>
          </a:bodyPr>
          <a:lstStyle/>
          <a:p>
            <a:r>
              <a:rPr lang="en-US" b="1" dirty="0">
                <a:solidFill>
                  <a:srgbClr val="FFFFFF"/>
                </a:solidFill>
              </a:rPr>
              <a:t>Geotechnical Engineers Should:</a:t>
            </a:r>
          </a:p>
        </p:txBody>
      </p:sp>
      <p:sp>
        <p:nvSpPr>
          <p:cNvPr id="3" name="Content Placeholder 2">
            <a:extLst>
              <a:ext uri="{FF2B5EF4-FFF2-40B4-BE49-F238E27FC236}">
                <a16:creationId xmlns="" xmlns:a16="http://schemas.microsoft.com/office/drawing/2014/main" id="{F361BAD2-34CB-40C9-BFD0-4EADFC0DB260}"/>
              </a:ext>
            </a:extLst>
          </p:cNvPr>
          <p:cNvSpPr>
            <a:spLocks noGrp="1"/>
          </p:cNvSpPr>
          <p:nvPr>
            <p:ph idx="4294967295"/>
          </p:nvPr>
        </p:nvSpPr>
        <p:spPr>
          <a:xfrm>
            <a:off x="5164138" y="1458913"/>
            <a:ext cx="3979862" cy="3922712"/>
          </a:xfrm>
        </p:spPr>
        <p:txBody>
          <a:bodyPr anchor="ctr">
            <a:normAutofit/>
          </a:bodyPr>
          <a:lstStyle/>
          <a:p>
            <a:r>
              <a:rPr lang="en-US" sz="1800" dirty="0">
                <a:solidFill>
                  <a:srgbClr val="000000"/>
                </a:solidFill>
              </a:rPr>
              <a:t>Develop Subsurface Program which:</a:t>
            </a:r>
          </a:p>
          <a:p>
            <a:pPr marL="0" indent="0">
              <a:buNone/>
            </a:pPr>
            <a:endParaRPr lang="en-US" sz="1800" dirty="0">
              <a:solidFill>
                <a:srgbClr val="000000"/>
              </a:solidFill>
            </a:endParaRPr>
          </a:p>
          <a:p>
            <a:pPr marL="385782" indent="-385782">
              <a:buFont typeface="+mj-lt"/>
              <a:buAutoNum type="arabicPeriod"/>
            </a:pPr>
            <a:r>
              <a:rPr lang="en-US" sz="1800" dirty="0">
                <a:solidFill>
                  <a:srgbClr val="000000"/>
                </a:solidFill>
              </a:rPr>
              <a:t>Meets structural engineering needs.</a:t>
            </a:r>
          </a:p>
          <a:p>
            <a:pPr marL="385782" indent="-385782">
              <a:buFont typeface="+mj-lt"/>
              <a:buAutoNum type="arabicPeriod"/>
            </a:pPr>
            <a:r>
              <a:rPr lang="en-US" sz="1800" dirty="0">
                <a:solidFill>
                  <a:srgbClr val="000000"/>
                </a:solidFill>
              </a:rPr>
              <a:t>Minimize risk to owner.</a:t>
            </a:r>
          </a:p>
          <a:p>
            <a:pPr marL="385782" indent="-385782">
              <a:buFont typeface="+mj-lt"/>
              <a:buAutoNum type="arabicPeriod"/>
            </a:pPr>
            <a:r>
              <a:rPr lang="en-US" sz="1800" dirty="0">
                <a:solidFill>
                  <a:srgbClr val="000000"/>
                </a:solidFill>
              </a:rPr>
              <a:t>Provides economical foundation solution.</a:t>
            </a:r>
          </a:p>
          <a:p>
            <a:pPr marL="385782" indent="-385782">
              <a:buFont typeface="+mj-lt"/>
              <a:buAutoNum type="arabicPeriod"/>
            </a:pPr>
            <a:endParaRPr lang="en-US" sz="1800" dirty="0">
              <a:solidFill>
                <a:srgbClr val="000000"/>
              </a:solidFill>
            </a:endParaRPr>
          </a:p>
          <a:p>
            <a:r>
              <a:rPr lang="en-US" sz="1800" dirty="0">
                <a:solidFill>
                  <a:srgbClr val="000000"/>
                </a:solidFill>
              </a:rPr>
              <a:t>Provide explanation as to why the program best meets the project objectives.</a:t>
            </a:r>
          </a:p>
        </p:txBody>
      </p:sp>
    </p:spTree>
    <p:extLst>
      <p:ext uri="{BB962C8B-B14F-4D97-AF65-F5344CB8AC3E}">
        <p14:creationId xmlns:p14="http://schemas.microsoft.com/office/powerpoint/2010/main" val="2651803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5725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5725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 xmlns:a16="http://schemas.microsoft.com/office/drawing/2014/main" id="{17659229-1F5E-4382-AE2C-C4CE0FB30667}"/>
              </a:ext>
            </a:extLst>
          </p:cNvPr>
          <p:cNvSpPr>
            <a:spLocks noGrp="1"/>
          </p:cNvSpPr>
          <p:nvPr>
            <p:ph type="title" idx="4294967295"/>
          </p:nvPr>
        </p:nvSpPr>
        <p:spPr>
          <a:xfrm>
            <a:off x="0" y="2397125"/>
            <a:ext cx="2752725" cy="2070100"/>
          </a:xfrm>
        </p:spPr>
        <p:txBody>
          <a:bodyPr>
            <a:normAutofit fontScale="90000"/>
          </a:bodyPr>
          <a:lstStyle/>
          <a:p>
            <a:r>
              <a:rPr lang="en-US" sz="2550" dirty="0">
                <a:solidFill>
                  <a:srgbClr val="FFFFFF"/>
                </a:solidFill>
              </a:rPr>
              <a:t>Structural Engineers Should Not Put Borings and Depths on Drawings and Then Say Geotechnical Should Change It.</a:t>
            </a:r>
          </a:p>
        </p:txBody>
      </p:sp>
      <p:sp>
        <p:nvSpPr>
          <p:cNvPr id="3" name="Content Placeholder 2">
            <a:extLst>
              <a:ext uri="{FF2B5EF4-FFF2-40B4-BE49-F238E27FC236}">
                <a16:creationId xmlns="" xmlns:a16="http://schemas.microsoft.com/office/drawing/2014/main" id="{4A9CE45B-9843-4AAE-BBB6-A470EFE8CCAF}"/>
              </a:ext>
            </a:extLst>
          </p:cNvPr>
          <p:cNvSpPr>
            <a:spLocks noGrp="1"/>
          </p:cNvSpPr>
          <p:nvPr>
            <p:ph idx="4294967295"/>
          </p:nvPr>
        </p:nvSpPr>
        <p:spPr>
          <a:xfrm>
            <a:off x="5164138" y="1458913"/>
            <a:ext cx="3979862" cy="3922712"/>
          </a:xfrm>
        </p:spPr>
        <p:txBody>
          <a:bodyPr anchor="ctr">
            <a:normAutofit/>
          </a:bodyPr>
          <a:lstStyle/>
          <a:p>
            <a:pPr marL="385782" indent="-385782">
              <a:buFont typeface="+mj-lt"/>
              <a:buAutoNum type="arabicPeriod"/>
            </a:pPr>
            <a:r>
              <a:rPr lang="en-US" sz="1800" dirty="0">
                <a:solidFill>
                  <a:srgbClr val="000000"/>
                </a:solidFill>
              </a:rPr>
              <a:t>Structural Engineers don’t know what is underground.</a:t>
            </a:r>
          </a:p>
          <a:p>
            <a:pPr marL="385782" indent="-385782">
              <a:buFont typeface="+mj-lt"/>
              <a:buAutoNum type="arabicPeriod"/>
            </a:pPr>
            <a:r>
              <a:rPr lang="en-US" sz="1800" dirty="0">
                <a:solidFill>
                  <a:srgbClr val="000000"/>
                </a:solidFill>
              </a:rPr>
              <a:t>IBC discourages this practice.</a:t>
            </a:r>
          </a:p>
        </p:txBody>
      </p:sp>
    </p:spTree>
    <p:extLst>
      <p:ext uri="{BB962C8B-B14F-4D97-AF65-F5344CB8AC3E}">
        <p14:creationId xmlns:p14="http://schemas.microsoft.com/office/powerpoint/2010/main" val="1619990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generated with very high confidence">
            <a:extLst>
              <a:ext uri="{FF2B5EF4-FFF2-40B4-BE49-F238E27FC236}">
                <a16:creationId xmlns="" xmlns:a16="http://schemas.microsoft.com/office/drawing/2014/main" id="{37B2D98D-E982-4A90-BB44-BE0F2E26A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98485" y="-564766"/>
            <a:ext cx="5189895" cy="8015289"/>
          </a:xfrm>
          <a:prstGeom prst="rect">
            <a:avLst/>
          </a:prstGeom>
        </p:spPr>
      </p:pic>
    </p:spTree>
    <p:extLst>
      <p:ext uri="{BB962C8B-B14F-4D97-AF65-F5344CB8AC3E}">
        <p14:creationId xmlns:p14="http://schemas.microsoft.com/office/powerpoint/2010/main" val="2003496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816A63-B9F1-4915-9B28-D9471E827FAE}"/>
              </a:ext>
            </a:extLst>
          </p:cNvPr>
          <p:cNvSpPr>
            <a:spLocks noGrp="1"/>
          </p:cNvSpPr>
          <p:nvPr>
            <p:ph type="title"/>
          </p:nvPr>
        </p:nvSpPr>
        <p:spPr/>
        <p:txBody>
          <a:bodyPr>
            <a:normAutofit/>
          </a:bodyPr>
          <a:lstStyle/>
          <a:p>
            <a:pPr algn="ctr"/>
            <a:r>
              <a:rPr lang="en-US" sz="1500" b="1" u="sng" dirty="0"/>
              <a:t>IBC 2018</a:t>
            </a:r>
            <a:br>
              <a:rPr lang="en-US" sz="1500" b="1" u="sng" dirty="0"/>
            </a:br>
            <a:r>
              <a:rPr lang="en-US" sz="1500" b="1" u="sng" dirty="0"/>
              <a:t>Chapter 18</a:t>
            </a:r>
            <a:r>
              <a:rPr lang="en-US" b="1" u="sng" dirty="0"/>
              <a:t/>
            </a:r>
            <a:br>
              <a:rPr lang="en-US" b="1" u="sng" dirty="0"/>
            </a:br>
            <a:r>
              <a:rPr lang="en-US" b="1" u="sng" dirty="0"/>
              <a:t>Soils and Foundations</a:t>
            </a:r>
          </a:p>
        </p:txBody>
      </p:sp>
      <p:sp>
        <p:nvSpPr>
          <p:cNvPr id="3" name="Text Placeholder 2">
            <a:extLst>
              <a:ext uri="{FF2B5EF4-FFF2-40B4-BE49-F238E27FC236}">
                <a16:creationId xmlns="" xmlns:a16="http://schemas.microsoft.com/office/drawing/2014/main" id="{EEAA61DC-CAB6-437D-8DDA-D14AD15EAF4B}"/>
              </a:ext>
            </a:extLst>
          </p:cNvPr>
          <p:cNvSpPr>
            <a:spLocks noGrp="1"/>
          </p:cNvSpPr>
          <p:nvPr>
            <p:ph type="body" idx="1"/>
          </p:nvPr>
        </p:nvSpPr>
        <p:spPr>
          <a:xfrm>
            <a:off x="629844" y="2118122"/>
            <a:ext cx="3455140" cy="617934"/>
          </a:xfrm>
        </p:spPr>
        <p:txBody>
          <a:bodyPr/>
          <a:lstStyle/>
          <a:p>
            <a:pPr algn="ctr"/>
            <a:r>
              <a:rPr lang="en-US" u="sng" dirty="0"/>
              <a:t>1803.3.1  Scope of Investigation</a:t>
            </a:r>
          </a:p>
        </p:txBody>
      </p:sp>
      <p:sp>
        <p:nvSpPr>
          <p:cNvPr id="4" name="Content Placeholder 3">
            <a:extLst>
              <a:ext uri="{FF2B5EF4-FFF2-40B4-BE49-F238E27FC236}">
                <a16:creationId xmlns="" xmlns:a16="http://schemas.microsoft.com/office/drawing/2014/main" id="{0C393C32-83E8-4886-9DF8-BCD87013CFF6}"/>
              </a:ext>
            </a:extLst>
          </p:cNvPr>
          <p:cNvSpPr>
            <a:spLocks noGrp="1"/>
          </p:cNvSpPr>
          <p:nvPr>
            <p:ph sz="half" idx="2"/>
          </p:nvPr>
        </p:nvSpPr>
        <p:spPr>
          <a:xfrm>
            <a:off x="629842" y="2736057"/>
            <a:ext cx="3455141" cy="2763441"/>
          </a:xfrm>
        </p:spPr>
        <p:txBody>
          <a:bodyPr>
            <a:normAutofit fontScale="92500"/>
          </a:bodyPr>
          <a:lstStyle/>
          <a:p>
            <a:pPr marL="0" indent="0" algn="ctr">
              <a:buNone/>
            </a:pPr>
            <a:r>
              <a:rPr lang="en-US" dirty="0"/>
              <a:t>The scope of the geotechnical investigation including the number and types of borings or soundings, the equipment used to drill or sample, the in-situ testing equipment and the laboratory testing program shall be determined by a </a:t>
            </a:r>
            <a:r>
              <a:rPr lang="en-US" i="1" dirty="0"/>
              <a:t>registered design professional.</a:t>
            </a:r>
          </a:p>
        </p:txBody>
      </p:sp>
      <p:sp>
        <p:nvSpPr>
          <p:cNvPr id="5" name="Text Placeholder 4">
            <a:extLst>
              <a:ext uri="{FF2B5EF4-FFF2-40B4-BE49-F238E27FC236}">
                <a16:creationId xmlns="" xmlns:a16="http://schemas.microsoft.com/office/drawing/2014/main" id="{A8530DF0-6219-4398-A62A-847D8A58505A}"/>
              </a:ext>
            </a:extLst>
          </p:cNvPr>
          <p:cNvSpPr>
            <a:spLocks noGrp="1"/>
          </p:cNvSpPr>
          <p:nvPr>
            <p:ph type="body" sz="quarter" idx="3"/>
          </p:nvPr>
        </p:nvSpPr>
        <p:spPr>
          <a:xfrm>
            <a:off x="4629153" y="2118122"/>
            <a:ext cx="3455140" cy="617934"/>
          </a:xfrm>
        </p:spPr>
        <p:txBody>
          <a:bodyPr/>
          <a:lstStyle/>
          <a:p>
            <a:pPr algn="ctr"/>
            <a:r>
              <a:rPr lang="en-US" u="sng" dirty="0"/>
              <a:t>  1803.4 Qualified Representative</a:t>
            </a:r>
          </a:p>
        </p:txBody>
      </p:sp>
      <p:sp>
        <p:nvSpPr>
          <p:cNvPr id="6" name="Content Placeholder 5">
            <a:extLst>
              <a:ext uri="{FF2B5EF4-FFF2-40B4-BE49-F238E27FC236}">
                <a16:creationId xmlns="" xmlns:a16="http://schemas.microsoft.com/office/drawing/2014/main" id="{B3AD5B51-771A-4C90-AC4B-69EB375406D7}"/>
              </a:ext>
            </a:extLst>
          </p:cNvPr>
          <p:cNvSpPr>
            <a:spLocks noGrp="1"/>
          </p:cNvSpPr>
          <p:nvPr>
            <p:ph sz="quarter" idx="4"/>
          </p:nvPr>
        </p:nvSpPr>
        <p:spPr>
          <a:xfrm>
            <a:off x="4721088" y="2736057"/>
            <a:ext cx="3455141" cy="2763441"/>
          </a:xfrm>
        </p:spPr>
        <p:txBody>
          <a:bodyPr>
            <a:normAutofit fontScale="92500"/>
          </a:bodyPr>
          <a:lstStyle/>
          <a:p>
            <a:pPr marL="0" indent="0" algn="ctr">
              <a:buNone/>
            </a:pPr>
            <a:r>
              <a:rPr lang="en-US" dirty="0"/>
              <a:t>The investigation procedure and apparatus shall be in accordance with generally accepted engineering practice.  </a:t>
            </a:r>
            <a:r>
              <a:rPr lang="en-US" i="1" dirty="0"/>
              <a:t>The registered design professional </a:t>
            </a:r>
            <a:r>
              <a:rPr lang="en-US" dirty="0"/>
              <a:t>shall have a fully qualified representative on site during all boring or sampling operations.</a:t>
            </a:r>
          </a:p>
        </p:txBody>
      </p:sp>
    </p:spTree>
    <p:extLst>
      <p:ext uri="{BB962C8B-B14F-4D97-AF65-F5344CB8AC3E}">
        <p14:creationId xmlns:p14="http://schemas.microsoft.com/office/powerpoint/2010/main" val="1990683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a:spLocks noGrp="1"/>
          </p:cNvSpPr>
          <p:nvPr>
            <p:ph idx="1"/>
          </p:nvPr>
        </p:nvSpPr>
        <p:spPr>
          <a:xfrm>
            <a:off x="614716" y="1295400"/>
            <a:ext cx="7886700" cy="4351337"/>
          </a:xfrm>
        </p:spPr>
        <p:txBody>
          <a:bodyPr>
            <a:normAutofit/>
          </a:bodyPr>
          <a:lstStyle/>
          <a:p>
            <a:pPr marL="342900" lvl="1" indent="0">
              <a:buNone/>
            </a:pPr>
            <a:endParaRPr lang="en-US" dirty="0">
              <a:solidFill>
                <a:schemeClr val="bg1"/>
              </a:solidFill>
            </a:endParaRPr>
          </a:p>
          <a:p>
            <a:pPr marL="342900" lvl="1" indent="0">
              <a:buNone/>
            </a:pPr>
            <a:endParaRPr lang="en-US" dirty="0" smtClean="0">
              <a:solidFill>
                <a:schemeClr val="bg1"/>
              </a:solidFill>
            </a:endParaRPr>
          </a:p>
          <a:p>
            <a:pPr marL="342900" lvl="1" indent="0">
              <a:buNone/>
            </a:pPr>
            <a:endParaRPr lang="en-US" dirty="0">
              <a:solidFill>
                <a:schemeClr val="bg1"/>
              </a:solidFill>
            </a:endParaRPr>
          </a:p>
          <a:p>
            <a:pPr marL="342900" lvl="1" indent="0">
              <a:buNone/>
            </a:pPr>
            <a:endParaRPr lang="en-US" dirty="0" smtClean="0">
              <a:solidFill>
                <a:schemeClr val="bg1"/>
              </a:solidFill>
            </a:endParaRPr>
          </a:p>
          <a:p>
            <a:pPr marL="342900" lvl="1" indent="0">
              <a:buNone/>
            </a:pPr>
            <a:r>
              <a:rPr lang="en-US" dirty="0" smtClean="0">
                <a:solidFill>
                  <a:schemeClr val="bg1"/>
                </a:solidFill>
              </a:rPr>
              <a:t>Contact info for all presenters, copies of this presentation, and other supporting materials are available for download at: </a:t>
            </a:r>
          </a:p>
          <a:p>
            <a:pPr marL="342900" lvl="1" indent="0">
              <a:buNone/>
            </a:pPr>
            <a:endParaRPr lang="en-US" sz="4000" dirty="0">
              <a:solidFill>
                <a:schemeClr val="bg1"/>
              </a:solidFill>
            </a:endParaRPr>
          </a:p>
          <a:p>
            <a:pPr marL="342900" lvl="1" indent="0">
              <a:buNone/>
            </a:pPr>
            <a:r>
              <a:rPr lang="en-US" sz="4000" dirty="0" smtClean="0">
                <a:solidFill>
                  <a:schemeClr val="bg1"/>
                </a:solidFill>
              </a:rPr>
              <a:t>www.engineersrising.com/seimd</a:t>
            </a:r>
            <a:endParaRPr lang="en-US" sz="4000" dirty="0">
              <a:solidFill>
                <a:schemeClr val="bg1"/>
              </a:solidFill>
            </a:endParaRPr>
          </a:p>
        </p:txBody>
      </p:sp>
    </p:spTree>
    <p:extLst>
      <p:ext uri="{BB962C8B-B14F-4D97-AF65-F5344CB8AC3E}">
        <p14:creationId xmlns:p14="http://schemas.microsoft.com/office/powerpoint/2010/main" val="334465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Summary</a:t>
            </a:r>
            <a:endParaRPr lang="en-US" dirty="0"/>
          </a:p>
        </p:txBody>
      </p:sp>
      <p:sp>
        <p:nvSpPr>
          <p:cNvPr id="3" name="Content Placeholder 2"/>
          <p:cNvSpPr>
            <a:spLocks noGrp="1"/>
          </p:cNvSpPr>
          <p:nvPr>
            <p:ph idx="1"/>
          </p:nvPr>
        </p:nvSpPr>
        <p:spPr/>
        <p:txBody>
          <a:bodyPr/>
          <a:lstStyle/>
          <a:p>
            <a:r>
              <a:rPr lang="en-US" dirty="0"/>
              <a:t> </a:t>
            </a:r>
            <a:r>
              <a:rPr lang="en-US" dirty="0" smtClean="0"/>
              <a:t>Contractual Relationships </a:t>
            </a:r>
          </a:p>
          <a:p>
            <a:r>
              <a:rPr lang="en-US" dirty="0" smtClean="0"/>
              <a:t> Geotechnical RFP’s</a:t>
            </a:r>
          </a:p>
          <a:p>
            <a:r>
              <a:rPr lang="en-US" dirty="0" smtClean="0"/>
              <a:t> Working with a soils report</a:t>
            </a:r>
          </a:p>
          <a:p>
            <a:r>
              <a:rPr lang="en-US" dirty="0" smtClean="0"/>
              <a:t> Foundation design</a:t>
            </a:r>
          </a:p>
          <a:p>
            <a:r>
              <a:rPr lang="en-US" dirty="0" smtClean="0"/>
              <a:t> Construction Phase</a:t>
            </a:r>
          </a:p>
          <a:p>
            <a:r>
              <a:rPr lang="en-US" dirty="0" smtClean="0"/>
              <a:t> Open Discussion with Dave</a:t>
            </a:r>
          </a:p>
        </p:txBody>
      </p:sp>
    </p:spTree>
    <p:custDataLst>
      <p:tags r:id="rId1"/>
    </p:custDataLst>
    <p:extLst>
      <p:ext uri="{BB962C8B-B14F-4D97-AF65-F5344CB8AC3E}">
        <p14:creationId xmlns:p14="http://schemas.microsoft.com/office/powerpoint/2010/main" val="370260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Contractual Relationships</a:t>
            </a:r>
            <a:endParaRPr lang="en-US" dirty="0"/>
          </a:p>
        </p:txBody>
      </p:sp>
      <p:sp>
        <p:nvSpPr>
          <p:cNvPr id="3" name="Content Placeholder 2"/>
          <p:cNvSpPr>
            <a:spLocks noGrp="1"/>
          </p:cNvSpPr>
          <p:nvPr>
            <p:ph idx="1"/>
          </p:nvPr>
        </p:nvSpPr>
        <p:spPr>
          <a:xfrm>
            <a:off x="63252" y="4114800"/>
            <a:ext cx="9027886" cy="2213113"/>
          </a:xfrm>
        </p:spPr>
        <p:txBody>
          <a:bodyPr>
            <a:normAutofit/>
          </a:bodyPr>
          <a:lstStyle/>
          <a:p>
            <a:pPr lvl="1"/>
            <a:r>
              <a:rPr lang="en-US" dirty="0" smtClean="0"/>
              <a:t>Geotechnical report is an owner furnished item per AIA documents.</a:t>
            </a:r>
          </a:p>
          <a:p>
            <a:pPr lvl="1"/>
            <a:r>
              <a:rPr lang="en-US" dirty="0"/>
              <a:t>Typical in the building world </a:t>
            </a:r>
            <a:endParaRPr lang="en-US" dirty="0" smtClean="0"/>
          </a:p>
          <a:p>
            <a:pPr lvl="1"/>
            <a:r>
              <a:rPr lang="en-US" dirty="0"/>
              <a:t>Contract type typically a geotech-drafted service agreement</a:t>
            </a:r>
            <a:r>
              <a:rPr lang="en-US" dirty="0" smtClean="0"/>
              <a:t>. </a:t>
            </a:r>
            <a:endParaRPr lang="en-US" dirty="0"/>
          </a:p>
        </p:txBody>
      </p:sp>
      <p:graphicFrame>
        <p:nvGraphicFramePr>
          <p:cNvPr id="19" name="Diagram 18"/>
          <p:cNvGraphicFramePr/>
          <p:nvPr>
            <p:extLst>
              <p:ext uri="{D42A27DB-BD31-4B8C-83A1-F6EECF244321}">
                <p14:modId xmlns:p14="http://schemas.microsoft.com/office/powerpoint/2010/main" val="1871381539"/>
              </p:ext>
            </p:extLst>
          </p:nvPr>
        </p:nvGraphicFramePr>
        <p:xfrm>
          <a:off x="-36286" y="365760"/>
          <a:ext cx="1484086" cy="1463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6" name="Group 25"/>
          <p:cNvGrpSpPr/>
          <p:nvPr/>
        </p:nvGrpSpPr>
        <p:grpSpPr>
          <a:xfrm>
            <a:off x="381000" y="279400"/>
            <a:ext cx="6421128" cy="4064000"/>
            <a:chOff x="-553728" y="2283003"/>
            <a:chExt cx="6421128" cy="4064000"/>
          </a:xfrm>
        </p:grpSpPr>
        <p:grpSp>
          <p:nvGrpSpPr>
            <p:cNvPr id="25" name="Group 24"/>
            <p:cNvGrpSpPr/>
            <p:nvPr/>
          </p:nvGrpSpPr>
          <p:grpSpPr>
            <a:xfrm>
              <a:off x="-553728" y="2283003"/>
              <a:ext cx="6421128" cy="4064000"/>
              <a:chOff x="-553728" y="2283003"/>
              <a:chExt cx="6421128" cy="4064000"/>
            </a:xfrm>
          </p:grpSpPr>
          <p:graphicFrame>
            <p:nvGraphicFramePr>
              <p:cNvPr id="15" name="Diagram 14"/>
              <p:cNvGraphicFramePr/>
              <p:nvPr>
                <p:extLst>
                  <p:ext uri="{D42A27DB-BD31-4B8C-83A1-F6EECF244321}">
                    <p14:modId xmlns:p14="http://schemas.microsoft.com/office/powerpoint/2010/main" val="866776014"/>
                  </p:ext>
                </p:extLst>
              </p:nvPr>
            </p:nvGraphicFramePr>
            <p:xfrm>
              <a:off x="-553728" y="2283003"/>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0" name="Diagram 19"/>
              <p:cNvGraphicFramePr/>
              <p:nvPr>
                <p:extLst>
                  <p:ext uri="{D42A27DB-BD31-4B8C-83A1-F6EECF244321}">
                    <p14:modId xmlns:p14="http://schemas.microsoft.com/office/powerpoint/2010/main" val="3408732560"/>
                  </p:ext>
                </p:extLst>
              </p:nvPr>
            </p:nvGraphicFramePr>
            <p:xfrm>
              <a:off x="4817849" y="4782365"/>
              <a:ext cx="1049551" cy="108503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
          <p:nvSpPr>
            <p:cNvPr id="24" name="Right Arrow 23"/>
            <p:cNvSpPr/>
            <p:nvPr/>
          </p:nvSpPr>
          <p:spPr>
            <a:xfrm>
              <a:off x="4386695" y="5134382"/>
              <a:ext cx="381000" cy="381000"/>
            </a:xfrm>
            <a:prstGeom prst="rightArrow">
              <a:avLst/>
            </a:prstGeom>
            <a:gradFill>
              <a:gsLst>
                <a:gs pos="0">
                  <a:schemeClr val="accent1">
                    <a:tint val="60000"/>
                    <a:hueOff val="0"/>
                    <a:satOff val="0"/>
                    <a:lumOff val="0"/>
                    <a:alphaOff val="0"/>
                    <a:tint val="94000"/>
                    <a:satMod val="103000"/>
                    <a:lumMod val="102000"/>
                  </a:schemeClr>
                </a:gs>
                <a:gs pos="50000">
                  <a:schemeClr val="accent1">
                    <a:tint val="60000"/>
                    <a:hueOff val="0"/>
                    <a:satOff val="0"/>
                    <a:lumOff val="0"/>
                    <a:alphaOff val="0"/>
                    <a:shade val="100000"/>
                    <a:satMod val="110000"/>
                    <a:lumMod val="100000"/>
                  </a:schemeClr>
                </a:gs>
                <a:gs pos="100000">
                  <a:schemeClr val="accent1">
                    <a:tint val="60000"/>
                    <a:hueOff val="0"/>
                    <a:satOff val="0"/>
                    <a:lumOff val="0"/>
                    <a:alphaOff val="0"/>
                    <a:shade val="78000"/>
                    <a:satMod val="120000"/>
                    <a:lumMod val="99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388655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Contractual Relationships</a:t>
            </a:r>
            <a:endParaRPr lang="en-US" dirty="0"/>
          </a:p>
        </p:txBody>
      </p:sp>
      <p:sp>
        <p:nvSpPr>
          <p:cNvPr id="3" name="Content Placeholder 2"/>
          <p:cNvSpPr>
            <a:spLocks noGrp="1"/>
          </p:cNvSpPr>
          <p:nvPr>
            <p:ph idx="1"/>
          </p:nvPr>
        </p:nvSpPr>
        <p:spPr>
          <a:xfrm>
            <a:off x="4396262" y="2180203"/>
            <a:ext cx="4747738" cy="4499113"/>
          </a:xfrm>
        </p:spPr>
        <p:txBody>
          <a:bodyPr>
            <a:normAutofit/>
          </a:bodyPr>
          <a:lstStyle/>
          <a:p>
            <a:pPr lvl="1"/>
            <a:r>
              <a:rPr lang="en-US" dirty="0" smtClean="0"/>
              <a:t>IPD, Design-build, or forensic investigations.</a:t>
            </a:r>
          </a:p>
          <a:p>
            <a:pPr lvl="1"/>
            <a:r>
              <a:rPr lang="en-US" dirty="0" smtClean="0"/>
              <a:t>Contract DBIA #540 or similar</a:t>
            </a:r>
          </a:p>
          <a:p>
            <a:pPr lvl="1"/>
            <a:r>
              <a:rPr lang="en-US" dirty="0" smtClean="0"/>
              <a:t>Geotechnical engineer treated as a design team member, most comprehensive approach in current practice.</a:t>
            </a:r>
          </a:p>
          <a:p>
            <a:pPr marL="342900" lvl="1" indent="0">
              <a:buNone/>
            </a:pPr>
            <a:endParaRPr lang="en-US" dirty="0"/>
          </a:p>
        </p:txBody>
      </p:sp>
      <p:graphicFrame>
        <p:nvGraphicFramePr>
          <p:cNvPr id="19" name="Diagram 18"/>
          <p:cNvGraphicFramePr/>
          <p:nvPr>
            <p:extLst>
              <p:ext uri="{D42A27DB-BD31-4B8C-83A1-F6EECF244321}">
                <p14:modId xmlns:p14="http://schemas.microsoft.com/office/powerpoint/2010/main" val="1871381539"/>
              </p:ext>
            </p:extLst>
          </p:nvPr>
        </p:nvGraphicFramePr>
        <p:xfrm>
          <a:off x="-36286" y="365760"/>
          <a:ext cx="1484086" cy="1463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p:cNvGraphicFramePr/>
          <p:nvPr>
            <p:extLst>
              <p:ext uri="{D42A27DB-BD31-4B8C-83A1-F6EECF244321}">
                <p14:modId xmlns:p14="http://schemas.microsoft.com/office/powerpoint/2010/main" val="3204493747"/>
              </p:ext>
            </p:extLst>
          </p:nvPr>
        </p:nvGraphicFramePr>
        <p:xfrm>
          <a:off x="-36286" y="1981200"/>
          <a:ext cx="5334000" cy="38861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8033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Contractual Relationships</a:t>
            </a:r>
            <a:endParaRPr lang="en-US" dirty="0"/>
          </a:p>
        </p:txBody>
      </p:sp>
      <p:sp>
        <p:nvSpPr>
          <p:cNvPr id="3" name="Content Placeholder 2"/>
          <p:cNvSpPr>
            <a:spLocks noGrp="1"/>
          </p:cNvSpPr>
          <p:nvPr>
            <p:ph idx="1"/>
          </p:nvPr>
        </p:nvSpPr>
        <p:spPr>
          <a:xfrm>
            <a:off x="2070429" y="2057400"/>
            <a:ext cx="7073571" cy="6431323"/>
          </a:xfrm>
        </p:spPr>
        <p:txBody>
          <a:bodyPr>
            <a:normAutofit/>
          </a:bodyPr>
          <a:lstStyle/>
          <a:p>
            <a:pPr lvl="1"/>
            <a:r>
              <a:rPr lang="en-US" dirty="0" smtClean="0"/>
              <a:t>Bridge or Forensic Project types</a:t>
            </a:r>
          </a:p>
          <a:p>
            <a:pPr lvl="1"/>
            <a:r>
              <a:rPr lang="en-US" dirty="0" smtClean="0"/>
              <a:t>Contract examples:</a:t>
            </a:r>
            <a:endParaRPr lang="en-US" sz="2800" dirty="0"/>
          </a:p>
          <a:p>
            <a:pPr lvl="2"/>
            <a:r>
              <a:rPr lang="en-US" sz="2600" dirty="0"/>
              <a:t>CASE Contract #10 – Agreement Between Structural EOR and Geotech EOR, 2015</a:t>
            </a:r>
          </a:p>
          <a:p>
            <a:pPr lvl="2"/>
            <a:r>
              <a:rPr lang="en-US" sz="2600" dirty="0"/>
              <a:t>EJCDC E-564 – Agreement Between Engineer and Geotech Engineer, </a:t>
            </a:r>
            <a:r>
              <a:rPr lang="en-US" sz="2600" dirty="0" smtClean="0"/>
              <a:t>2015</a:t>
            </a:r>
          </a:p>
          <a:p>
            <a:pPr lvl="2"/>
            <a:r>
              <a:rPr lang="en-US" sz="2600" dirty="0"/>
              <a:t>CASE Contract #3 Agreement between structural engineer and engineering sub-consultant in cases with limited scope of services</a:t>
            </a:r>
          </a:p>
          <a:p>
            <a:pPr lvl="2"/>
            <a:endParaRPr lang="en-US" dirty="0"/>
          </a:p>
          <a:p>
            <a:pPr lvl="1"/>
            <a:endParaRPr lang="en-US" dirty="0" smtClean="0"/>
          </a:p>
        </p:txBody>
      </p:sp>
      <p:graphicFrame>
        <p:nvGraphicFramePr>
          <p:cNvPr id="19" name="Diagram 18"/>
          <p:cNvGraphicFramePr/>
          <p:nvPr>
            <p:extLst>
              <p:ext uri="{D42A27DB-BD31-4B8C-83A1-F6EECF244321}">
                <p14:modId xmlns:p14="http://schemas.microsoft.com/office/powerpoint/2010/main" val="1871381539"/>
              </p:ext>
            </p:extLst>
          </p:nvPr>
        </p:nvGraphicFramePr>
        <p:xfrm>
          <a:off x="-36286" y="365760"/>
          <a:ext cx="1484086" cy="1463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p:cNvGrpSpPr/>
          <p:nvPr/>
        </p:nvGrpSpPr>
        <p:grpSpPr>
          <a:xfrm>
            <a:off x="317829" y="838200"/>
            <a:ext cx="3505200" cy="5479643"/>
            <a:chOff x="3875315" y="1817912"/>
            <a:chExt cx="5584371" cy="3886199"/>
          </a:xfrm>
        </p:grpSpPr>
        <p:graphicFrame>
          <p:nvGraphicFramePr>
            <p:cNvPr id="4" name="Diagram 3"/>
            <p:cNvGraphicFramePr/>
            <p:nvPr>
              <p:extLst>
                <p:ext uri="{D42A27DB-BD31-4B8C-83A1-F6EECF244321}">
                  <p14:modId xmlns:p14="http://schemas.microsoft.com/office/powerpoint/2010/main" val="307787657"/>
                </p:ext>
              </p:extLst>
            </p:nvPr>
          </p:nvGraphicFramePr>
          <p:xfrm>
            <a:off x="3875315" y="1817912"/>
            <a:ext cx="5584371" cy="38861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Left-Right Arrow 4"/>
            <p:cNvSpPr/>
            <p:nvPr/>
          </p:nvSpPr>
          <p:spPr>
            <a:xfrm rot="16200000">
              <a:off x="4768618" y="3610471"/>
              <a:ext cx="810623" cy="957653"/>
            </a:xfrm>
            <a:prstGeom prst="leftRightArrow">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429017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Contractual Relationships</a:t>
            </a:r>
            <a:endParaRPr lang="en-US" dirty="0"/>
          </a:p>
        </p:txBody>
      </p:sp>
      <p:sp>
        <p:nvSpPr>
          <p:cNvPr id="3" name="Content Placeholder 2"/>
          <p:cNvSpPr>
            <a:spLocks noGrp="1"/>
          </p:cNvSpPr>
          <p:nvPr>
            <p:ph idx="1"/>
          </p:nvPr>
        </p:nvSpPr>
        <p:spPr>
          <a:xfrm>
            <a:off x="237712" y="2362200"/>
            <a:ext cx="8678966" cy="3044371"/>
          </a:xfrm>
        </p:spPr>
        <p:txBody>
          <a:bodyPr>
            <a:normAutofit/>
          </a:bodyPr>
          <a:lstStyle/>
          <a:p>
            <a:pPr lvl="1"/>
            <a:r>
              <a:rPr lang="en-US" dirty="0" smtClean="0"/>
              <a:t>If both </a:t>
            </a:r>
            <a:r>
              <a:rPr lang="en-US" dirty="0"/>
              <a:t>g</a:t>
            </a:r>
            <a:r>
              <a:rPr lang="en-US" dirty="0" smtClean="0"/>
              <a:t>eotech and structural services are provided in-house:</a:t>
            </a:r>
          </a:p>
          <a:p>
            <a:pPr lvl="2"/>
            <a:r>
              <a:rPr lang="en-US" sz="2600" dirty="0" smtClean="0"/>
              <a:t>Two contracts are typical.</a:t>
            </a:r>
          </a:p>
          <a:p>
            <a:pPr lvl="2"/>
            <a:r>
              <a:rPr lang="en-US" sz="2600" dirty="0" smtClean="0"/>
              <a:t>Greater insurance needs and liability than providing only one service, particularly if scope of services during construction involves inspections</a:t>
            </a:r>
          </a:p>
          <a:p>
            <a:pPr lvl="2"/>
            <a:r>
              <a:rPr lang="en-US" sz="2600" dirty="0" smtClean="0"/>
              <a:t>Greater potential risk and reward</a:t>
            </a:r>
            <a:endParaRPr lang="en-US" sz="2600" dirty="0"/>
          </a:p>
        </p:txBody>
      </p:sp>
      <p:graphicFrame>
        <p:nvGraphicFramePr>
          <p:cNvPr id="19" name="Diagram 18"/>
          <p:cNvGraphicFramePr/>
          <p:nvPr>
            <p:extLst>
              <p:ext uri="{D42A27DB-BD31-4B8C-83A1-F6EECF244321}">
                <p14:modId xmlns:p14="http://schemas.microsoft.com/office/powerpoint/2010/main" val="1871381539"/>
              </p:ext>
            </p:extLst>
          </p:nvPr>
        </p:nvGraphicFramePr>
        <p:xfrm>
          <a:off x="-36286" y="365760"/>
          <a:ext cx="1484086" cy="1463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9144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What is your experience?</a:t>
            </a:r>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p:cNvGraphicFramePr>
                <a:graphicFrameLocks noGrp="1"/>
              </p:cNvGraphicFramePr>
              <p:nvPr>
                <p:ph idx="1"/>
                <p:extLst>
                  <p:ext uri="{D42A27DB-BD31-4B8C-83A1-F6EECF244321}">
                    <p14:modId xmlns:p14="http://schemas.microsoft.com/office/powerpoint/2010/main" val="1446502307"/>
                  </p:ext>
                </p:extLst>
              </p:nvPr>
            </p:nvGraphicFramePr>
            <p:xfrm>
              <a:off x="633413" y="1828800"/>
              <a:ext cx="7886700" cy="4351338"/>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p:cNvPicPr>
                <a:picLocks noGrp="1" noRot="1" noChangeAspect="1" noMove="1" noResize="1" noEditPoints="1" noAdjustHandles="1" noChangeArrowheads="1" noChangeShapeType="1"/>
              </p:cNvPicPr>
              <p:nvPr/>
            </p:nvPicPr>
            <p:blipFill>
              <a:blip r:embed="rId4"/>
              <a:stretch>
                <a:fillRect/>
              </a:stretch>
            </p:blipFill>
            <p:spPr>
              <a:xfrm>
                <a:off x="633413" y="1828800"/>
                <a:ext cx="7886700" cy="4351338"/>
              </a:xfrm>
              <a:prstGeom prst="rect">
                <a:avLst/>
              </a:prstGeom>
            </p:spPr>
          </p:pic>
        </mc:Fallback>
      </mc:AlternateContent>
    </p:spTree>
    <p:extLst>
      <p:ext uri="{BB962C8B-B14F-4D97-AF65-F5344CB8AC3E}">
        <p14:creationId xmlns:p14="http://schemas.microsoft.com/office/powerpoint/2010/main" val="326647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7|5.9|3.3|6.6|10.3"/>
</p:tagLst>
</file>

<file path=ppt/tags/tag10.xml><?xml version="1.0" encoding="utf-8"?>
<p:tagLst xmlns:a="http://schemas.openxmlformats.org/drawingml/2006/main" xmlns:r="http://schemas.openxmlformats.org/officeDocument/2006/relationships" xmlns:p="http://schemas.openxmlformats.org/presentationml/2006/main">
  <p:tag name="TIMING" val="|28.4|23.4|19.9"/>
</p:tagLst>
</file>

<file path=ppt/tags/tag11.xml><?xml version="1.0" encoding="utf-8"?>
<p:tagLst xmlns:a="http://schemas.openxmlformats.org/drawingml/2006/main" xmlns:r="http://schemas.openxmlformats.org/officeDocument/2006/relationships" xmlns:p="http://schemas.openxmlformats.org/presentationml/2006/main">
  <p:tag name="TIMING" val="|11.1|49|8.8|3.6"/>
</p:tagLst>
</file>

<file path=ppt/tags/tag12.xml><?xml version="1.0" encoding="utf-8"?>
<p:tagLst xmlns:a="http://schemas.openxmlformats.org/drawingml/2006/main" xmlns:r="http://schemas.openxmlformats.org/officeDocument/2006/relationships" xmlns:p="http://schemas.openxmlformats.org/presentationml/2006/main">
  <p:tag name="TIMING" val="|6.7|45.6|35.2"/>
</p:tagLst>
</file>

<file path=ppt/tags/tag2.xml><?xml version="1.0" encoding="utf-8"?>
<p:tagLst xmlns:a="http://schemas.openxmlformats.org/drawingml/2006/main" xmlns:r="http://schemas.openxmlformats.org/officeDocument/2006/relationships" xmlns:p="http://schemas.openxmlformats.org/presentationml/2006/main">
  <p:tag name="TIMING" val="|11.7|5.9|3.3|6.6|10.3"/>
</p:tagLst>
</file>

<file path=ppt/tags/tag3.xml><?xml version="1.0" encoding="utf-8"?>
<p:tagLst xmlns:a="http://schemas.openxmlformats.org/drawingml/2006/main" xmlns:r="http://schemas.openxmlformats.org/officeDocument/2006/relationships" xmlns:p="http://schemas.openxmlformats.org/presentationml/2006/main">
  <p:tag name="TIMING" val="|10.2|13.3|4.1"/>
</p:tagLst>
</file>

<file path=ppt/tags/tag4.xml><?xml version="1.0" encoding="utf-8"?>
<p:tagLst xmlns:a="http://schemas.openxmlformats.org/drawingml/2006/main" xmlns:r="http://schemas.openxmlformats.org/officeDocument/2006/relationships" xmlns:p="http://schemas.openxmlformats.org/presentationml/2006/main">
  <p:tag name="TIMING" val="|9.6|14.3|20"/>
</p:tagLst>
</file>

<file path=ppt/tags/tag5.xml><?xml version="1.0" encoding="utf-8"?>
<p:tagLst xmlns:a="http://schemas.openxmlformats.org/drawingml/2006/main" xmlns:r="http://schemas.openxmlformats.org/officeDocument/2006/relationships" xmlns:p="http://schemas.openxmlformats.org/presentationml/2006/main">
  <p:tag name="TIMING" val="|11.6|2.3"/>
</p:tagLst>
</file>

<file path=ppt/tags/tag6.xml><?xml version="1.0" encoding="utf-8"?>
<p:tagLst xmlns:a="http://schemas.openxmlformats.org/drawingml/2006/main" xmlns:r="http://schemas.openxmlformats.org/officeDocument/2006/relationships" xmlns:p="http://schemas.openxmlformats.org/presentationml/2006/main">
  <p:tag name="TIMING" val="|8.5|6.8|15.6"/>
</p:tagLst>
</file>

<file path=ppt/tags/tag7.xml><?xml version="1.0" encoding="utf-8"?>
<p:tagLst xmlns:a="http://schemas.openxmlformats.org/drawingml/2006/main" xmlns:r="http://schemas.openxmlformats.org/officeDocument/2006/relationships" xmlns:p="http://schemas.openxmlformats.org/presentationml/2006/main">
  <p:tag name="TIMING" val="|18.3|13.5|2.4|1.4|3.8"/>
</p:tagLst>
</file>

<file path=ppt/tags/tag8.xml><?xml version="1.0" encoding="utf-8"?>
<p:tagLst xmlns:a="http://schemas.openxmlformats.org/drawingml/2006/main" xmlns:r="http://schemas.openxmlformats.org/officeDocument/2006/relationships" xmlns:p="http://schemas.openxmlformats.org/presentationml/2006/main">
  <p:tag name="TIMING" val="|13.4|10.3|20.5"/>
</p:tagLst>
</file>

<file path=ppt/tags/tag9.xml><?xml version="1.0" encoding="utf-8"?>
<p:tagLst xmlns:a="http://schemas.openxmlformats.org/drawingml/2006/main" xmlns:r="http://schemas.openxmlformats.org/officeDocument/2006/relationships" xmlns:p="http://schemas.openxmlformats.org/presentationml/2006/main">
  <p:tag name="TIMING" val="|4.4|21.4|46.3|54.7"/>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0.png"/></Relationships>
</file>

<file path=ppt/webextensions/webextension1.xml><?xml version="1.0" encoding="utf-8"?>
<we:webextension xmlns:we="http://schemas.microsoft.com/office/webextensions/webextension/2010/11" id="{0D10C4B7-D7E4-4F14-BA54-88E7181F2D3E}">
  <we:reference id="wa104379261" version="2.0.0.1" store="en-US" storeType="OMEX"/>
  <we:alternateReferences>
    <we:reference id="wa104379261" version="2.0.0.1" store="en-US" storeType="OMEX"/>
  </we:alternateReferences>
  <we:properties>
    <we:property name="mentimeter_ppt_question_id" value="&quot;bfd44679d8fb&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CC034C2C-4A71-4E9C-9BCD-ECB77323F314}">
  <we:reference id="wa104379261" version="2.0.0.1" store="en-US" storeType="OMEX"/>
  <we:alternateReferences>
    <we:reference id="wa104379261" version="2.0.0.1" store="en-US" storeType="OMEX"/>
  </we:alternateReferences>
  <we:properties>
    <we:property name="mentimeter_ppt_question_id" value="&quot;244d95b15407&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0045AA9-859D-4AFE-9E00-59F4EC5B0E5C}">
  <we:reference id="wa104379261" version="2.0.0.1" store="en-US" storeType="OMEX"/>
  <we:alternateReferences>
    <we:reference id="wa104379261" version="2.0.0.1" store="en-US" storeType="OMEX"/>
  </we:alternateReferences>
  <we:properties>
    <we:property name="mentimeter_ppt_question_id" value="&quot;2556e2915604&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TM02900688[[fn=Facet]]</Template>
  <TotalTime>7441</TotalTime>
  <Words>3791</Words>
  <Application>Microsoft Office PowerPoint</Application>
  <PresentationFormat>On-screen Show (4:3)</PresentationFormat>
  <Paragraphs>324</Paragraphs>
  <Slides>34</Slides>
  <Notes>34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34</vt:i4>
      </vt:variant>
    </vt:vector>
  </HeadingPairs>
  <TitlesOfParts>
    <vt:vector size="45" baseType="lpstr">
      <vt:lpstr>Arial</vt:lpstr>
      <vt:lpstr>Calibri</vt:lpstr>
      <vt:lpstr>Calibri Light</vt:lpstr>
      <vt:lpstr>Courier New</vt:lpstr>
      <vt:lpstr>Wingdings</vt:lpstr>
      <vt:lpstr>Wingdings 2</vt:lpstr>
      <vt:lpstr>HDOfficeLightV0</vt:lpstr>
      <vt:lpstr>1_HDOfficeLightV0</vt:lpstr>
      <vt:lpstr>2_HDOfficeLightV0</vt:lpstr>
      <vt:lpstr>3_HDOfficeLightV0</vt:lpstr>
      <vt:lpstr>4_HDOfficeLightV0</vt:lpstr>
      <vt:lpstr>PowerPoint Presentation</vt:lpstr>
      <vt:lpstr>PowerPoint Presentation</vt:lpstr>
      <vt:lpstr> The Backstory</vt:lpstr>
      <vt:lpstr> Summary</vt:lpstr>
      <vt:lpstr>Contractual Relationships</vt:lpstr>
      <vt:lpstr>Contractual Relationships</vt:lpstr>
      <vt:lpstr>Contractual Relationships</vt:lpstr>
      <vt:lpstr>Contractual Relationships</vt:lpstr>
      <vt:lpstr>Contracts: What is your experience?</vt:lpstr>
      <vt:lpstr>Geotechnical RFP’s</vt:lpstr>
      <vt:lpstr>Geotechnical  RFP’s</vt:lpstr>
      <vt:lpstr>Geotechnical RFP’s</vt:lpstr>
      <vt:lpstr>Geotechnical RFP’s</vt:lpstr>
      <vt:lpstr>RFP Writing: Best Practices</vt:lpstr>
      <vt:lpstr>RFP Writing: Best Practices</vt:lpstr>
      <vt:lpstr>RFP Writing: Structural Engineer Poll</vt:lpstr>
      <vt:lpstr>RFP Writing: Geotechnical Engineer Poll</vt:lpstr>
      <vt:lpstr>Working with a Soils Report</vt:lpstr>
      <vt:lpstr>Foundation Design</vt:lpstr>
      <vt:lpstr>Foundation Design: Lessons Learned</vt:lpstr>
      <vt:lpstr>Construction Phase </vt:lpstr>
      <vt:lpstr>Construction Phase</vt:lpstr>
      <vt:lpstr> Recap</vt:lpstr>
      <vt:lpstr>PowerPoint Presentation</vt:lpstr>
      <vt:lpstr>THE PROJECT</vt:lpstr>
      <vt:lpstr>PowerPoint Presentation</vt:lpstr>
      <vt:lpstr>Owners have the risk of an imperfect design being built perfectly by the contractor.  Nowhere is the risk greater of being imperfect than below ground.</vt:lpstr>
      <vt:lpstr> It is to the owners advantage to get the best Design Geotechnical Report (complete and reliable) possible, not cheapest possible.</vt:lpstr>
      <vt:lpstr>Structural Engineers Should:</vt:lpstr>
      <vt:lpstr>Geotechnical Engineers Should:</vt:lpstr>
      <vt:lpstr>Structural Engineers Should Not Put Borings and Depths on Drawings and Then Say Geotechnical Should Change It.</vt:lpstr>
      <vt:lpstr>PowerPoint Presentation</vt:lpstr>
      <vt:lpstr>IBC 2018 Chapter 18 Soils and Foundations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SURVEY: Current PRACTICES AND FUTURE EXPECTATIONS</dc:title>
  <dc:creator>Alien HTPC</dc:creator>
  <cp:lastModifiedBy>stephanie slocum</cp:lastModifiedBy>
  <cp:revision>279</cp:revision>
  <cp:lastPrinted>2018-11-06T02:00:52Z</cp:lastPrinted>
  <dcterms:created xsi:type="dcterms:W3CDTF">2015-02-18T02:09:50Z</dcterms:created>
  <dcterms:modified xsi:type="dcterms:W3CDTF">2018-11-06T02:03:05Z</dcterms:modified>
</cp:coreProperties>
</file>